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727" r:id="rId2"/>
    <p:sldMasterId id="2147483739" r:id="rId3"/>
    <p:sldMasterId id="2147483763" r:id="rId4"/>
  </p:sldMasterIdLst>
  <p:notesMasterIdLst>
    <p:notesMasterId r:id="rId71"/>
  </p:notesMasterIdLst>
  <p:handoutMasterIdLst>
    <p:handoutMasterId r:id="rId72"/>
  </p:handoutMasterIdLst>
  <p:sldIdLst>
    <p:sldId id="341" r:id="rId5"/>
    <p:sldId id="357" r:id="rId6"/>
    <p:sldId id="358" r:id="rId7"/>
    <p:sldId id="364" r:id="rId8"/>
    <p:sldId id="365" r:id="rId9"/>
    <p:sldId id="366" r:id="rId10"/>
    <p:sldId id="368" r:id="rId11"/>
    <p:sldId id="367" r:id="rId12"/>
    <p:sldId id="370" r:id="rId13"/>
    <p:sldId id="391" r:id="rId14"/>
    <p:sldId id="369" r:id="rId15"/>
    <p:sldId id="363" r:id="rId16"/>
    <p:sldId id="371" r:id="rId17"/>
    <p:sldId id="372" r:id="rId18"/>
    <p:sldId id="356" r:id="rId19"/>
    <p:sldId id="374" r:id="rId20"/>
    <p:sldId id="375" r:id="rId21"/>
    <p:sldId id="373" r:id="rId22"/>
    <p:sldId id="377" r:id="rId23"/>
    <p:sldId id="378" r:id="rId24"/>
    <p:sldId id="380" r:id="rId25"/>
    <p:sldId id="379" r:id="rId26"/>
    <p:sldId id="359" r:id="rId27"/>
    <p:sldId id="394" r:id="rId28"/>
    <p:sldId id="395" r:id="rId29"/>
    <p:sldId id="396" r:id="rId30"/>
    <p:sldId id="397" r:id="rId31"/>
    <p:sldId id="398" r:id="rId32"/>
    <p:sldId id="393" r:id="rId33"/>
    <p:sldId id="383" r:id="rId34"/>
    <p:sldId id="382" r:id="rId35"/>
    <p:sldId id="360" r:id="rId36"/>
    <p:sldId id="361" r:id="rId37"/>
    <p:sldId id="362" r:id="rId38"/>
    <p:sldId id="384" r:id="rId39"/>
    <p:sldId id="385" r:id="rId40"/>
    <p:sldId id="386" r:id="rId41"/>
    <p:sldId id="387" r:id="rId42"/>
    <p:sldId id="388" r:id="rId43"/>
    <p:sldId id="399" r:id="rId44"/>
    <p:sldId id="400" r:id="rId45"/>
    <p:sldId id="401" r:id="rId46"/>
    <p:sldId id="402" r:id="rId47"/>
    <p:sldId id="275" r:id="rId48"/>
    <p:sldId id="276" r:id="rId49"/>
    <p:sldId id="279" r:id="rId50"/>
    <p:sldId id="291" r:id="rId51"/>
    <p:sldId id="324" r:id="rId52"/>
    <p:sldId id="340" r:id="rId53"/>
    <p:sldId id="339" r:id="rId54"/>
    <p:sldId id="353" r:id="rId55"/>
    <p:sldId id="352" r:id="rId56"/>
    <p:sldId id="292" r:id="rId57"/>
    <p:sldId id="299" r:id="rId58"/>
    <p:sldId id="328" r:id="rId59"/>
    <p:sldId id="329" r:id="rId60"/>
    <p:sldId id="330" r:id="rId61"/>
    <p:sldId id="288" r:id="rId62"/>
    <p:sldId id="331" r:id="rId63"/>
    <p:sldId id="342" r:id="rId64"/>
    <p:sldId id="343" r:id="rId65"/>
    <p:sldId id="344" r:id="rId66"/>
    <p:sldId id="345" r:id="rId67"/>
    <p:sldId id="348" r:id="rId68"/>
    <p:sldId id="354" r:id="rId69"/>
    <p:sldId id="355" r:id="rId70"/>
  </p:sldIdLst>
  <p:sldSz cx="9144000" cy="6858000" type="screen4x3"/>
  <p:notesSz cx="7023100" cy="9309100"/>
  <p:defaultTextStyle>
    <a:defPPr>
      <a:defRPr lang="en-US"/>
    </a:defPPr>
    <a:lvl1pPr algn="ctr"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ctr"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ctr"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ctr"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ctr"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5" d="100"/>
          <a:sy n="75" d="100"/>
        </p:scale>
        <p:origin x="639"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7.wmf"/><Relationship Id="rId1" Type="http://schemas.openxmlformats.org/officeDocument/2006/relationships/image" Target="../media/image21.wmf"/><Relationship Id="rId4"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807" cy="4660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683" y="1"/>
            <a:ext cx="3042807" cy="466041"/>
          </a:xfrm>
          <a:prstGeom prst="rect">
            <a:avLst/>
          </a:prstGeom>
        </p:spPr>
        <p:txBody>
          <a:bodyPr vert="horz" lIns="91440" tIns="45720" rIns="91440" bIns="45720" rtlCol="0"/>
          <a:lstStyle>
            <a:lvl1pPr algn="r">
              <a:defRPr sz="1200"/>
            </a:lvl1pPr>
          </a:lstStyle>
          <a:p>
            <a:fld id="{8CF2CE9B-8FCC-4E0A-9A5A-B0A828356F41}" type="datetimeFigureOut">
              <a:rPr lang="en-US" smtClean="0"/>
              <a:t>5/23/2022</a:t>
            </a:fld>
            <a:endParaRPr lang="en-US"/>
          </a:p>
        </p:txBody>
      </p:sp>
      <p:sp>
        <p:nvSpPr>
          <p:cNvPr id="4" name="Footer Placeholder 3"/>
          <p:cNvSpPr>
            <a:spLocks noGrp="1"/>
          </p:cNvSpPr>
          <p:nvPr>
            <p:ph type="ftr" sz="quarter" idx="2"/>
          </p:nvPr>
        </p:nvSpPr>
        <p:spPr>
          <a:xfrm>
            <a:off x="0" y="8843059"/>
            <a:ext cx="3042807" cy="46604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683" y="8843059"/>
            <a:ext cx="3042807" cy="466041"/>
          </a:xfrm>
          <a:prstGeom prst="rect">
            <a:avLst/>
          </a:prstGeom>
        </p:spPr>
        <p:txBody>
          <a:bodyPr vert="horz" lIns="91440" tIns="45720" rIns="91440" bIns="45720" rtlCol="0" anchor="b"/>
          <a:lstStyle>
            <a:lvl1pPr algn="r">
              <a:defRPr sz="1200"/>
            </a:lvl1pPr>
          </a:lstStyle>
          <a:p>
            <a:fld id="{D92E3606-C986-4AF1-AC4B-FC921D1B37AF}" type="slidenum">
              <a:rPr lang="en-US" smtClean="0"/>
              <a:t>‹#›</a:t>
            </a:fld>
            <a:endParaRPr lang="en-US"/>
          </a:p>
        </p:txBody>
      </p:sp>
    </p:spTree>
    <p:extLst>
      <p:ext uri="{BB962C8B-B14F-4D97-AF65-F5344CB8AC3E}">
        <p14:creationId xmlns:p14="http://schemas.microsoft.com/office/powerpoint/2010/main" val="1722146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807" cy="4660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683" y="1"/>
            <a:ext cx="3042807" cy="466041"/>
          </a:xfrm>
          <a:prstGeom prst="rect">
            <a:avLst/>
          </a:prstGeom>
        </p:spPr>
        <p:txBody>
          <a:bodyPr vert="horz" lIns="91440" tIns="45720" rIns="91440" bIns="45720" rtlCol="0"/>
          <a:lstStyle>
            <a:lvl1pPr algn="r">
              <a:defRPr sz="1200"/>
            </a:lvl1pPr>
          </a:lstStyle>
          <a:p>
            <a:fld id="{34E5F2D1-2C61-4E50-8E66-B9504D222311}" type="datetimeFigureOut">
              <a:rPr lang="en-US" smtClean="0"/>
              <a:t>5/23/2022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2310" y="4480152"/>
            <a:ext cx="5618480" cy="366531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3059"/>
            <a:ext cx="3042807" cy="4660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683" y="8843059"/>
            <a:ext cx="3042807" cy="466041"/>
          </a:xfrm>
          <a:prstGeom prst="rect">
            <a:avLst/>
          </a:prstGeom>
        </p:spPr>
        <p:txBody>
          <a:bodyPr vert="horz" lIns="91440" tIns="45720" rIns="91440" bIns="45720" rtlCol="0" anchor="b"/>
          <a:lstStyle>
            <a:lvl1pPr algn="r">
              <a:defRPr sz="1200"/>
            </a:lvl1pPr>
          </a:lstStyle>
          <a:p>
            <a:fld id="{CD63AF11-2F65-4B47-8677-1EE831A5C378}" type="slidenum">
              <a:rPr lang="en-US" smtClean="0"/>
              <a:t>‹#›</a:t>
            </a:fld>
            <a:endParaRPr lang="en-US"/>
          </a:p>
        </p:txBody>
      </p:sp>
    </p:spTree>
    <p:extLst>
      <p:ext uri="{BB962C8B-B14F-4D97-AF65-F5344CB8AC3E}">
        <p14:creationId xmlns:p14="http://schemas.microsoft.com/office/powerpoint/2010/main" val="278864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altLang="en-US" smtClean="0"/>
            </a:p>
          </p:txBody>
        </p:sp>
      </p:grpSp>
      <p:sp>
        <p:nvSpPr>
          <p:cNvPr id="32780" name="Rectangle 12"/>
          <p:cNvSpPr>
            <a:spLocks noGrp="1" noChangeArrowheads="1"/>
          </p:cNvSpPr>
          <p:nvPr>
            <p:ph type="ctrTitle"/>
          </p:nvPr>
        </p:nvSpPr>
        <p:spPr>
          <a:xfrm>
            <a:off x="990600" y="1828800"/>
            <a:ext cx="7772400" cy="1143000"/>
          </a:xfrm>
        </p:spPr>
        <p:txBody>
          <a:bodyPr/>
          <a:lstStyle>
            <a:lvl1pPr>
              <a:defRPr/>
            </a:lvl1pPr>
          </a:lstStyle>
          <a:p>
            <a:pPr lvl="0"/>
            <a:r>
              <a:rPr lang="en-US" noProof="0" smtClean="0"/>
              <a:t>Click to edit Master title style</a:t>
            </a:r>
          </a:p>
        </p:txBody>
      </p:sp>
      <p:sp>
        <p:nvSpPr>
          <p:cNvPr id="327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9309F8E9-8F48-44CF-9AF9-9F887CDA3885}" type="slidenum">
              <a:rPr lang="en-US" altLang="en-US"/>
              <a:pPr/>
              <a:t>‹#›</a:t>
            </a:fld>
            <a:endParaRPr lang="en-US" altLang="en-US"/>
          </a:p>
        </p:txBody>
      </p:sp>
    </p:spTree>
    <p:extLst>
      <p:ext uri="{BB962C8B-B14F-4D97-AF65-F5344CB8AC3E}">
        <p14:creationId xmlns:p14="http://schemas.microsoft.com/office/powerpoint/2010/main" val="45881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11A503D0-4167-4134-927D-79316B981307}" type="slidenum">
              <a:rPr lang="en-US" altLang="en-US"/>
              <a:pPr/>
              <a:t>‹#›</a:t>
            </a:fld>
            <a:endParaRPr lang="en-US" altLang="en-US"/>
          </a:p>
        </p:txBody>
      </p:sp>
    </p:spTree>
    <p:extLst>
      <p:ext uri="{BB962C8B-B14F-4D97-AF65-F5344CB8AC3E}">
        <p14:creationId xmlns:p14="http://schemas.microsoft.com/office/powerpoint/2010/main" val="124498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284A7D2E-824C-45D0-8D9E-1608DF9E4C4D}" type="slidenum">
              <a:rPr lang="en-US" altLang="en-US"/>
              <a:pPr/>
              <a:t>‹#›</a:t>
            </a:fld>
            <a:endParaRPr lang="en-US" altLang="en-US"/>
          </a:p>
        </p:txBody>
      </p:sp>
    </p:spTree>
    <p:extLst>
      <p:ext uri="{BB962C8B-B14F-4D97-AF65-F5344CB8AC3E}">
        <p14:creationId xmlns:p14="http://schemas.microsoft.com/office/powerpoint/2010/main" val="285488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309F8E9-8F48-44CF-9AF9-9F887CDA3885}" type="slidenum">
              <a:rPr lang="en-US" altLang="en-US" smtClean="0"/>
              <a:pPr/>
              <a:t>‹#›</a:t>
            </a:fld>
            <a:endParaRPr lang="en-US" altLang="en-US"/>
          </a:p>
        </p:txBody>
      </p:sp>
    </p:spTree>
    <p:extLst>
      <p:ext uri="{BB962C8B-B14F-4D97-AF65-F5344CB8AC3E}">
        <p14:creationId xmlns:p14="http://schemas.microsoft.com/office/powerpoint/2010/main" val="393924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0FC9C4-307D-4CC3-B6C6-70A186902A5F}" type="slidenum">
              <a:rPr lang="en-US" altLang="en-US" smtClean="0"/>
              <a:pPr/>
              <a:t>‹#›</a:t>
            </a:fld>
            <a:endParaRPr lang="en-US" altLang="en-US"/>
          </a:p>
        </p:txBody>
      </p:sp>
    </p:spTree>
    <p:extLst>
      <p:ext uri="{BB962C8B-B14F-4D97-AF65-F5344CB8AC3E}">
        <p14:creationId xmlns:p14="http://schemas.microsoft.com/office/powerpoint/2010/main" val="204269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C290CBD-FF2C-421A-8375-9B63AAFBAD37}" type="slidenum">
              <a:rPr lang="en-US" altLang="en-US" smtClean="0"/>
              <a:pPr/>
              <a:t>‹#›</a:t>
            </a:fld>
            <a:endParaRPr lang="en-US" altLang="en-US"/>
          </a:p>
        </p:txBody>
      </p:sp>
    </p:spTree>
    <p:extLst>
      <p:ext uri="{BB962C8B-B14F-4D97-AF65-F5344CB8AC3E}">
        <p14:creationId xmlns:p14="http://schemas.microsoft.com/office/powerpoint/2010/main" val="991879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61F0745-964C-4CEE-8002-E09A4A4028B8}" type="slidenum">
              <a:rPr lang="en-US" altLang="en-US" smtClean="0"/>
              <a:pPr/>
              <a:t>‹#›</a:t>
            </a:fld>
            <a:endParaRPr lang="en-US" altLang="en-US"/>
          </a:p>
        </p:txBody>
      </p:sp>
    </p:spTree>
    <p:extLst>
      <p:ext uri="{BB962C8B-B14F-4D97-AF65-F5344CB8AC3E}">
        <p14:creationId xmlns:p14="http://schemas.microsoft.com/office/powerpoint/2010/main" val="3457975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4813A1B-81D5-41BF-9A76-CDE7146A4FA3}" type="slidenum">
              <a:rPr lang="en-US" altLang="en-US" smtClean="0"/>
              <a:pPr/>
              <a:t>‹#›</a:t>
            </a:fld>
            <a:endParaRPr lang="en-US" altLang="en-US"/>
          </a:p>
        </p:txBody>
      </p:sp>
    </p:spTree>
    <p:extLst>
      <p:ext uri="{BB962C8B-B14F-4D97-AF65-F5344CB8AC3E}">
        <p14:creationId xmlns:p14="http://schemas.microsoft.com/office/powerpoint/2010/main" val="497270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500B8A5-0EBC-4028-8377-76D69676C5B7}" type="slidenum">
              <a:rPr lang="en-US" altLang="en-US" smtClean="0"/>
              <a:pPr/>
              <a:t>‹#›</a:t>
            </a:fld>
            <a:endParaRPr lang="en-US" altLang="en-US"/>
          </a:p>
        </p:txBody>
      </p:sp>
    </p:spTree>
    <p:extLst>
      <p:ext uri="{BB962C8B-B14F-4D97-AF65-F5344CB8AC3E}">
        <p14:creationId xmlns:p14="http://schemas.microsoft.com/office/powerpoint/2010/main" val="2052658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9C75B20-FB71-4969-AE57-A36405739131}" type="slidenum">
              <a:rPr lang="en-US" altLang="en-US" smtClean="0"/>
              <a:pPr/>
              <a:t>‹#›</a:t>
            </a:fld>
            <a:endParaRPr lang="en-US" altLang="en-US"/>
          </a:p>
        </p:txBody>
      </p:sp>
    </p:spTree>
    <p:extLst>
      <p:ext uri="{BB962C8B-B14F-4D97-AF65-F5344CB8AC3E}">
        <p14:creationId xmlns:p14="http://schemas.microsoft.com/office/powerpoint/2010/main" val="1141372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39663D1-E541-4349-B654-9F351411E635}" type="slidenum">
              <a:rPr lang="en-US" altLang="en-US" smtClean="0"/>
              <a:pPr/>
              <a:t>‹#›</a:t>
            </a:fld>
            <a:endParaRPr lang="en-US" altLang="en-US"/>
          </a:p>
        </p:txBody>
      </p:sp>
    </p:spTree>
    <p:extLst>
      <p:ext uri="{BB962C8B-B14F-4D97-AF65-F5344CB8AC3E}">
        <p14:creationId xmlns:p14="http://schemas.microsoft.com/office/powerpoint/2010/main" val="125441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B0FC9C4-307D-4CC3-B6C6-70A186902A5F}" type="slidenum">
              <a:rPr lang="en-US" altLang="en-US"/>
              <a:pPr/>
              <a:t>‹#›</a:t>
            </a:fld>
            <a:endParaRPr lang="en-US" altLang="en-US"/>
          </a:p>
        </p:txBody>
      </p:sp>
    </p:spTree>
    <p:extLst>
      <p:ext uri="{BB962C8B-B14F-4D97-AF65-F5344CB8AC3E}">
        <p14:creationId xmlns:p14="http://schemas.microsoft.com/office/powerpoint/2010/main" val="399073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9816364-B2DC-46D4-BA7F-6A2417A6B2E4}" type="slidenum">
              <a:rPr lang="en-US" altLang="en-US" smtClean="0"/>
              <a:pPr/>
              <a:t>‹#›</a:t>
            </a:fld>
            <a:endParaRPr lang="en-US" altLang="en-US"/>
          </a:p>
        </p:txBody>
      </p:sp>
    </p:spTree>
    <p:extLst>
      <p:ext uri="{BB962C8B-B14F-4D97-AF65-F5344CB8AC3E}">
        <p14:creationId xmlns:p14="http://schemas.microsoft.com/office/powerpoint/2010/main" val="3325237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1A503D0-4167-4134-927D-79316B981307}" type="slidenum">
              <a:rPr lang="en-US" altLang="en-US" smtClean="0"/>
              <a:pPr/>
              <a:t>‹#›</a:t>
            </a:fld>
            <a:endParaRPr lang="en-US" altLang="en-US"/>
          </a:p>
        </p:txBody>
      </p:sp>
    </p:spTree>
    <p:extLst>
      <p:ext uri="{BB962C8B-B14F-4D97-AF65-F5344CB8AC3E}">
        <p14:creationId xmlns:p14="http://schemas.microsoft.com/office/powerpoint/2010/main" val="3697309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84A7D2E-824C-45D0-8D9E-1608DF9E4C4D}" type="slidenum">
              <a:rPr lang="en-US" altLang="en-US" smtClean="0"/>
              <a:pPr/>
              <a:t>‹#›</a:t>
            </a:fld>
            <a:endParaRPr lang="en-US" altLang="en-US"/>
          </a:p>
        </p:txBody>
      </p:sp>
    </p:spTree>
    <p:extLst>
      <p:ext uri="{BB962C8B-B14F-4D97-AF65-F5344CB8AC3E}">
        <p14:creationId xmlns:p14="http://schemas.microsoft.com/office/powerpoint/2010/main" val="4129010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309F8E9-8F48-44CF-9AF9-9F887CDA3885}" type="slidenum">
              <a:rPr lang="en-US" altLang="en-US" smtClean="0"/>
              <a:pPr/>
              <a:t>‹#›</a:t>
            </a:fld>
            <a:endParaRPr lang="en-US" altLang="en-US"/>
          </a:p>
        </p:txBody>
      </p:sp>
    </p:spTree>
    <p:extLst>
      <p:ext uri="{BB962C8B-B14F-4D97-AF65-F5344CB8AC3E}">
        <p14:creationId xmlns:p14="http://schemas.microsoft.com/office/powerpoint/2010/main" val="1909157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0FC9C4-307D-4CC3-B6C6-70A186902A5F}" type="slidenum">
              <a:rPr lang="en-US" altLang="en-US" smtClean="0"/>
              <a:pPr/>
              <a:t>‹#›</a:t>
            </a:fld>
            <a:endParaRPr lang="en-US" altLang="en-US"/>
          </a:p>
        </p:txBody>
      </p:sp>
    </p:spTree>
    <p:extLst>
      <p:ext uri="{BB962C8B-B14F-4D97-AF65-F5344CB8AC3E}">
        <p14:creationId xmlns:p14="http://schemas.microsoft.com/office/powerpoint/2010/main" val="3267056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C290CBD-FF2C-421A-8375-9B63AAFBAD37}" type="slidenum">
              <a:rPr lang="en-US" altLang="en-US" smtClean="0"/>
              <a:pPr/>
              <a:t>‹#›</a:t>
            </a:fld>
            <a:endParaRPr lang="en-US" altLang="en-US"/>
          </a:p>
        </p:txBody>
      </p:sp>
    </p:spTree>
    <p:extLst>
      <p:ext uri="{BB962C8B-B14F-4D97-AF65-F5344CB8AC3E}">
        <p14:creationId xmlns:p14="http://schemas.microsoft.com/office/powerpoint/2010/main" val="1570263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61F0745-964C-4CEE-8002-E09A4A4028B8}" type="slidenum">
              <a:rPr lang="en-US" altLang="en-US" smtClean="0"/>
              <a:pPr/>
              <a:t>‹#›</a:t>
            </a:fld>
            <a:endParaRPr lang="en-US" altLang="en-US"/>
          </a:p>
        </p:txBody>
      </p:sp>
    </p:spTree>
    <p:extLst>
      <p:ext uri="{BB962C8B-B14F-4D97-AF65-F5344CB8AC3E}">
        <p14:creationId xmlns:p14="http://schemas.microsoft.com/office/powerpoint/2010/main" val="2886698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4813A1B-81D5-41BF-9A76-CDE7146A4FA3}" type="slidenum">
              <a:rPr lang="en-US" altLang="en-US" smtClean="0"/>
              <a:pPr/>
              <a:t>‹#›</a:t>
            </a:fld>
            <a:endParaRPr lang="en-US" altLang="en-US"/>
          </a:p>
        </p:txBody>
      </p:sp>
    </p:spTree>
    <p:extLst>
      <p:ext uri="{BB962C8B-B14F-4D97-AF65-F5344CB8AC3E}">
        <p14:creationId xmlns:p14="http://schemas.microsoft.com/office/powerpoint/2010/main" val="1234394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500B8A5-0EBC-4028-8377-76D69676C5B7}" type="slidenum">
              <a:rPr lang="en-US" altLang="en-US" smtClean="0"/>
              <a:pPr/>
              <a:t>‹#›</a:t>
            </a:fld>
            <a:endParaRPr lang="en-US" altLang="en-US"/>
          </a:p>
        </p:txBody>
      </p:sp>
    </p:spTree>
    <p:extLst>
      <p:ext uri="{BB962C8B-B14F-4D97-AF65-F5344CB8AC3E}">
        <p14:creationId xmlns:p14="http://schemas.microsoft.com/office/powerpoint/2010/main" val="4179941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9C75B20-FB71-4969-AE57-A36405739131}" type="slidenum">
              <a:rPr lang="en-US" altLang="en-US" smtClean="0"/>
              <a:pPr/>
              <a:t>‹#›</a:t>
            </a:fld>
            <a:endParaRPr lang="en-US" altLang="en-US"/>
          </a:p>
        </p:txBody>
      </p:sp>
    </p:spTree>
    <p:extLst>
      <p:ext uri="{BB962C8B-B14F-4D97-AF65-F5344CB8AC3E}">
        <p14:creationId xmlns:p14="http://schemas.microsoft.com/office/powerpoint/2010/main" val="92921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1C290CBD-FF2C-421A-8375-9B63AAFBAD37}" type="slidenum">
              <a:rPr lang="en-US" altLang="en-US"/>
              <a:pPr/>
              <a:t>‹#›</a:t>
            </a:fld>
            <a:endParaRPr lang="en-US" altLang="en-US"/>
          </a:p>
        </p:txBody>
      </p:sp>
    </p:spTree>
    <p:extLst>
      <p:ext uri="{BB962C8B-B14F-4D97-AF65-F5344CB8AC3E}">
        <p14:creationId xmlns:p14="http://schemas.microsoft.com/office/powerpoint/2010/main" val="921661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39663D1-E541-4349-B654-9F351411E635}" type="slidenum">
              <a:rPr lang="en-US" altLang="en-US" smtClean="0"/>
              <a:pPr/>
              <a:t>‹#›</a:t>
            </a:fld>
            <a:endParaRPr lang="en-US" altLang="en-US"/>
          </a:p>
        </p:txBody>
      </p:sp>
    </p:spTree>
    <p:extLst>
      <p:ext uri="{BB962C8B-B14F-4D97-AF65-F5344CB8AC3E}">
        <p14:creationId xmlns:p14="http://schemas.microsoft.com/office/powerpoint/2010/main" val="282571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9816364-B2DC-46D4-BA7F-6A2417A6B2E4}" type="slidenum">
              <a:rPr lang="en-US" altLang="en-US" smtClean="0"/>
              <a:pPr/>
              <a:t>‹#›</a:t>
            </a:fld>
            <a:endParaRPr lang="en-US" altLang="en-US"/>
          </a:p>
        </p:txBody>
      </p:sp>
    </p:spTree>
    <p:extLst>
      <p:ext uri="{BB962C8B-B14F-4D97-AF65-F5344CB8AC3E}">
        <p14:creationId xmlns:p14="http://schemas.microsoft.com/office/powerpoint/2010/main" val="2652848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1A503D0-4167-4134-927D-79316B981307}" type="slidenum">
              <a:rPr lang="en-US" altLang="en-US" smtClean="0"/>
              <a:pPr/>
              <a:t>‹#›</a:t>
            </a:fld>
            <a:endParaRPr lang="en-US" altLang="en-US"/>
          </a:p>
        </p:txBody>
      </p:sp>
    </p:spTree>
    <p:extLst>
      <p:ext uri="{BB962C8B-B14F-4D97-AF65-F5344CB8AC3E}">
        <p14:creationId xmlns:p14="http://schemas.microsoft.com/office/powerpoint/2010/main" val="1729207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84A7D2E-824C-45D0-8D9E-1608DF9E4C4D}" type="slidenum">
              <a:rPr lang="en-US" altLang="en-US" smtClean="0"/>
              <a:pPr/>
              <a:t>‹#›</a:t>
            </a:fld>
            <a:endParaRPr lang="en-US" altLang="en-US"/>
          </a:p>
        </p:txBody>
      </p:sp>
    </p:spTree>
    <p:extLst>
      <p:ext uri="{BB962C8B-B14F-4D97-AF65-F5344CB8AC3E}">
        <p14:creationId xmlns:p14="http://schemas.microsoft.com/office/powerpoint/2010/main" val="2038921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E1E869B-422F-4A3A-9D02-3B3B94669FB7}"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28AF9D-A400-4E34-B5E2-BC54F078B202}"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3956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4361C92-33FD-4C2F-9AEC-37A4F1EA9231}"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9A2D9F-6550-43DF-BF67-162C36ACD86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16273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F5A8AC5-3D27-4FFD-A56C-BFBA9B19A6A7}"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FE62F7-0BD4-47B2-B352-D79BBA2CD0D6}"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4624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249CB46-6483-4980-BE20-F5039919B444}"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879778-3A30-493E-93C0-C1A5BA728358}"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76342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43237F9-61AB-49B7-8E22-D4F5BBE534C8}"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4DE03D-DFA3-4F57-9562-D2BA4AE02401}"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827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0A2F796-C5C2-4247-848C-27D78E57F02C}"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05B36A-3390-49E9-ABB6-25EBE77F9F2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837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C61F0745-964C-4CEE-8002-E09A4A4028B8}" type="slidenum">
              <a:rPr lang="en-US" altLang="en-US"/>
              <a:pPr/>
              <a:t>‹#›</a:t>
            </a:fld>
            <a:endParaRPr lang="en-US" altLang="en-US"/>
          </a:p>
        </p:txBody>
      </p:sp>
    </p:spTree>
    <p:extLst>
      <p:ext uri="{BB962C8B-B14F-4D97-AF65-F5344CB8AC3E}">
        <p14:creationId xmlns:p14="http://schemas.microsoft.com/office/powerpoint/2010/main" val="284423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A40D80A-F4C8-4D10-BB9B-EC5F59E833B2}"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6BF9A1-511E-402F-9D67-596BFED5DE4A}"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212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7D94A2-3BEA-49BA-B671-5FDCA0AD1073}"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AD8946-7B24-496F-B19A-8161D8183C6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7572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1BEE8A-B692-472C-9DAE-7F68F40642A4}"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D09225-2DEB-402B-A575-99F41BCDFD3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3561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6466602-86B7-453B-9533-D9316FBB18B9}"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9467C4-2D65-4D68-AFB1-35C71B5C928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650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7DA7883-9045-4EDF-AE3E-46A6E6B5D97C}"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B849B8-58AE-42BB-9586-9CEE26AD6E1B}"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222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E4813A1B-81D5-41BF-9A76-CDE7146A4FA3}" type="slidenum">
              <a:rPr lang="en-US" altLang="en-US"/>
              <a:pPr/>
              <a:t>‹#›</a:t>
            </a:fld>
            <a:endParaRPr lang="en-US" altLang="en-US"/>
          </a:p>
        </p:txBody>
      </p:sp>
    </p:spTree>
    <p:extLst>
      <p:ext uri="{BB962C8B-B14F-4D97-AF65-F5344CB8AC3E}">
        <p14:creationId xmlns:p14="http://schemas.microsoft.com/office/powerpoint/2010/main" val="87916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9500B8A5-0EBC-4028-8377-76D69676C5B7}" type="slidenum">
              <a:rPr lang="en-US" altLang="en-US"/>
              <a:pPr/>
              <a:t>‹#›</a:t>
            </a:fld>
            <a:endParaRPr lang="en-US" altLang="en-US"/>
          </a:p>
        </p:txBody>
      </p:sp>
    </p:spTree>
    <p:extLst>
      <p:ext uri="{BB962C8B-B14F-4D97-AF65-F5344CB8AC3E}">
        <p14:creationId xmlns:p14="http://schemas.microsoft.com/office/powerpoint/2010/main" val="175240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99C75B20-FB71-4969-AE57-A36405739131}" type="slidenum">
              <a:rPr lang="en-US" altLang="en-US"/>
              <a:pPr/>
              <a:t>‹#›</a:t>
            </a:fld>
            <a:endParaRPr lang="en-US" altLang="en-US"/>
          </a:p>
        </p:txBody>
      </p:sp>
    </p:spTree>
    <p:extLst>
      <p:ext uri="{BB962C8B-B14F-4D97-AF65-F5344CB8AC3E}">
        <p14:creationId xmlns:p14="http://schemas.microsoft.com/office/powerpoint/2010/main" val="63768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E39663D1-E541-4349-B654-9F351411E635}" type="slidenum">
              <a:rPr lang="en-US" altLang="en-US"/>
              <a:pPr/>
              <a:t>‹#›</a:t>
            </a:fld>
            <a:endParaRPr lang="en-US" altLang="en-US"/>
          </a:p>
        </p:txBody>
      </p:sp>
    </p:spTree>
    <p:extLst>
      <p:ext uri="{BB962C8B-B14F-4D97-AF65-F5344CB8AC3E}">
        <p14:creationId xmlns:p14="http://schemas.microsoft.com/office/powerpoint/2010/main" val="111425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59816364-B2DC-46D4-BA7F-6A2417A6B2E4}" type="slidenum">
              <a:rPr lang="en-US" altLang="en-US"/>
              <a:pPr/>
              <a:t>‹#›</a:t>
            </a:fld>
            <a:endParaRPr lang="en-US" altLang="en-US"/>
          </a:p>
        </p:txBody>
      </p:sp>
    </p:spTree>
    <p:extLst>
      <p:ext uri="{BB962C8B-B14F-4D97-AF65-F5344CB8AC3E}">
        <p14:creationId xmlns:p14="http://schemas.microsoft.com/office/powerpoint/2010/main" val="392452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kumimoji="1" lang="en-GB" altLang="en-US"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kumimoji="1" lang="en-GB" altLang="en-US"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kumimoji="1" lang="en-GB" altLang="en-US"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kumimoji="1" lang="en-GB" altLang="en-US"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kumimoji="1" lang="en-GB" altLang="en-US"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kumimoji="1" lang="en-GB" altLang="en-US"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defRPr/>
            </a:pPr>
            <a:endParaRPr kumimoji="1" lang="en-GB" altLang="en-US" smtClean="0"/>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755"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lvl1pPr>
          </a:lstStyle>
          <a:p>
            <a:pPr>
              <a:defRPr/>
            </a:pPr>
            <a:endParaRPr lang="en-US"/>
          </a:p>
        </p:txBody>
      </p:sp>
      <p:sp>
        <p:nvSpPr>
          <p:cNvPr id="31756"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31757"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B6A4203B-9620-4AD4-8504-41C970C5A44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A4203B-9620-4AD4-8504-41C970C5A44D}" type="slidenum">
              <a:rPr lang="en-US" altLang="en-US" smtClean="0"/>
              <a:pPr/>
              <a:t>‹#›</a:t>
            </a:fld>
            <a:endParaRPr lang="en-US" altLang="en-US"/>
          </a:p>
        </p:txBody>
      </p:sp>
    </p:spTree>
    <p:extLst>
      <p:ext uri="{BB962C8B-B14F-4D97-AF65-F5344CB8AC3E}">
        <p14:creationId xmlns:p14="http://schemas.microsoft.com/office/powerpoint/2010/main" val="58275342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A4203B-9620-4AD4-8504-41C970C5A44D}" type="slidenum">
              <a:rPr lang="en-US" altLang="en-US" smtClean="0"/>
              <a:pPr/>
              <a:t>‹#›</a:t>
            </a:fld>
            <a:endParaRPr lang="en-US" altLang="en-US"/>
          </a:p>
        </p:txBody>
      </p:sp>
    </p:spTree>
    <p:extLst>
      <p:ext uri="{BB962C8B-B14F-4D97-AF65-F5344CB8AC3E}">
        <p14:creationId xmlns:p14="http://schemas.microsoft.com/office/powerpoint/2010/main" val="381218385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71F3DAA-7166-46AE-800B-4A05016A5035}"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5/23/2022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CBAD33-D2E4-4494-AA1A-9DDA23EC3603}"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901153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 Id="rId24" Type="http://schemas.openxmlformats.org/officeDocument/2006/relationships/image" Target="../../word/media/image18.sv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5.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22.bin"/><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7.wmf"/><Relationship Id="rId5" Type="http://schemas.openxmlformats.org/officeDocument/2006/relationships/oleObject" Target="../embeddings/oleObject26.bin"/><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9.wmf"/><Relationship Id="rId5" Type="http://schemas.openxmlformats.org/officeDocument/2006/relationships/oleObject" Target="../embeddings/oleObject28.bin"/><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7.wmf"/><Relationship Id="rId5" Type="http://schemas.openxmlformats.org/officeDocument/2006/relationships/oleObject" Target="../embeddings/oleObject30.bin"/><Relationship Id="rId10" Type="http://schemas.openxmlformats.org/officeDocument/2006/relationships/image" Target="../media/image30.wmf"/><Relationship Id="rId4" Type="http://schemas.openxmlformats.org/officeDocument/2006/relationships/image" Target="../media/image21.wmf"/><Relationship Id="rId9" Type="http://schemas.openxmlformats.org/officeDocument/2006/relationships/oleObject" Target="../embeddings/oleObject32.bin"/></Relationships>
</file>

<file path=ppt/slides/_rels/slide3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0.wmf"/><Relationship Id="rId5" Type="http://schemas.openxmlformats.org/officeDocument/2006/relationships/oleObject" Target="../embeddings/oleObject34.bin"/><Relationship Id="rId4" Type="http://schemas.openxmlformats.org/officeDocument/2006/relationships/image" Target="../media/image21.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7.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9.bin"/></Relationships>
</file>

<file path=ppt/slides/_rels/slide45.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image" Target="../media/image47.wmf"/><Relationship Id="rId1" Type="http://schemas.openxmlformats.org/officeDocument/2006/relationships/vmlDrawing" Target="../drawings/vmlDrawing19.vml"/><Relationship Id="rId6" Type="http://schemas.openxmlformats.org/officeDocument/2006/relationships/image" Target="../media/image42.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4.bin"/><Relationship Id="rId14" Type="http://schemas.openxmlformats.org/officeDocument/2006/relationships/image" Target="../media/image4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9.wmf"/><Relationship Id="rId5" Type="http://schemas.openxmlformats.org/officeDocument/2006/relationships/oleObject" Target="../embeddings/oleObject49.bin"/><Relationship Id="rId4" Type="http://schemas.openxmlformats.org/officeDocument/2006/relationships/image" Target="../media/image48.wmf"/></Relationships>
</file>

<file path=ppt/slides/_rels/slide47.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1.wmf"/><Relationship Id="rId5" Type="http://schemas.openxmlformats.org/officeDocument/2006/relationships/oleObject" Target="../embeddings/oleObject51.bin"/><Relationship Id="rId4" Type="http://schemas.openxmlformats.org/officeDocument/2006/relationships/image" Target="../media/image50.wmf"/></Relationships>
</file>

<file path=ppt/slides/_rels/slide4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3.wmf"/><Relationship Id="rId5" Type="http://schemas.openxmlformats.org/officeDocument/2006/relationships/oleObject" Target="../embeddings/oleObject53.bin"/><Relationship Id="rId4" Type="http://schemas.openxmlformats.org/officeDocument/2006/relationships/image" Target="../media/image5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2.bin"/><Relationship Id="rId4" Type="http://schemas.openxmlformats.org/officeDocument/2006/relationships/image" Target="../media/image11.wmf"/></Relationships>
</file>

<file path=ppt/slides/_rels/slide5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8.wmf"/><Relationship Id="rId5" Type="http://schemas.openxmlformats.org/officeDocument/2006/relationships/oleObject" Target="../embeddings/oleObject55.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7.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3.wmf"/><Relationship Id="rId5" Type="http://schemas.openxmlformats.org/officeDocument/2006/relationships/oleObject" Target="../embeddings/oleObject59.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6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7.wmf"/><Relationship Id="rId5" Type="http://schemas.openxmlformats.org/officeDocument/2006/relationships/oleObject" Target="../embeddings/oleObject63.bin"/><Relationship Id="rId4" Type="http://schemas.openxmlformats.org/officeDocument/2006/relationships/image" Target="../media/image66.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6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International Taxation</a:t>
            </a:r>
            <a:r>
              <a:rPr lang="en-US" altLang="en-US" dirty="0" smtClean="0"/>
              <a:t>.</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tax problem is deliciously more complicated when multiple governments are involved.</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Consider first a simple problem of capital allocation by a multinational firm that faces only sourced-based taxes, so its home country does not tax foreign income.  No income shifting.</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This firm seeks to maximize </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subject to</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First order condition:</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Note that the taxes are marginal taxes.</a:t>
            </a:r>
            <a:endParaRPr lang="en-US" altLang="en-US" sz="16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455571814"/>
              </p:ext>
            </p:extLst>
          </p:nvPr>
        </p:nvGraphicFramePr>
        <p:xfrm>
          <a:off x="5943600" y="4572000"/>
          <a:ext cx="1686562" cy="406400"/>
        </p:xfrm>
        <a:graphic>
          <a:graphicData uri="http://schemas.openxmlformats.org/presentationml/2006/ole">
            <mc:AlternateContent xmlns:mc="http://schemas.openxmlformats.org/markup-compatibility/2006">
              <mc:Choice xmlns:v="urn:schemas-microsoft-com:vml" Requires="v">
                <p:oleObj spid="_x0000_s58446" name="Equation" r:id="rId3" imgW="1054080" imgH="253800" progId="Equation.DSMT4">
                  <p:embed/>
                </p:oleObj>
              </mc:Choice>
              <mc:Fallback>
                <p:oleObj name="Equation" r:id="rId3" imgW="1054080" imgH="253800" progId="Equation.DSMT4">
                  <p:embed/>
                  <p:pic>
                    <p:nvPicPr>
                      <p:cNvPr id="0" name=""/>
                      <p:cNvPicPr/>
                      <p:nvPr/>
                    </p:nvPicPr>
                    <p:blipFill>
                      <a:blip r:embed="rId4"/>
                      <a:stretch>
                        <a:fillRect/>
                      </a:stretch>
                    </p:blipFill>
                    <p:spPr>
                      <a:xfrm>
                        <a:off x="5943600" y="4572000"/>
                        <a:ext cx="1686562" cy="406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56568207"/>
              </p:ext>
            </p:extLst>
          </p:nvPr>
        </p:nvGraphicFramePr>
        <p:xfrm>
          <a:off x="3892550" y="5102226"/>
          <a:ext cx="990600" cy="381000"/>
        </p:xfrm>
        <a:graphic>
          <a:graphicData uri="http://schemas.openxmlformats.org/presentationml/2006/ole">
            <mc:AlternateContent xmlns:mc="http://schemas.openxmlformats.org/markup-compatibility/2006">
              <mc:Choice xmlns:v="urn:schemas-microsoft-com:vml" Requires="v">
                <p:oleObj spid="_x0000_s58447" name="Equation" r:id="rId5" imgW="660240" imgH="253800" progId="Equation.DSMT4">
                  <p:embed/>
                </p:oleObj>
              </mc:Choice>
              <mc:Fallback>
                <p:oleObj name="Equation" r:id="rId5" imgW="660240" imgH="253800" progId="Equation.DSMT4">
                  <p:embed/>
                  <p:pic>
                    <p:nvPicPr>
                      <p:cNvPr id="0" name=""/>
                      <p:cNvPicPr/>
                      <p:nvPr/>
                    </p:nvPicPr>
                    <p:blipFill>
                      <a:blip r:embed="rId6"/>
                      <a:stretch>
                        <a:fillRect/>
                      </a:stretch>
                    </p:blipFill>
                    <p:spPr>
                      <a:xfrm>
                        <a:off x="3892550" y="5102226"/>
                        <a:ext cx="9906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77458032"/>
              </p:ext>
            </p:extLst>
          </p:nvPr>
        </p:nvGraphicFramePr>
        <p:xfrm>
          <a:off x="4883150" y="5929313"/>
          <a:ext cx="1849438" cy="406400"/>
        </p:xfrm>
        <a:graphic>
          <a:graphicData uri="http://schemas.openxmlformats.org/presentationml/2006/ole">
            <mc:AlternateContent xmlns:mc="http://schemas.openxmlformats.org/markup-compatibility/2006">
              <mc:Choice xmlns:v="urn:schemas-microsoft-com:vml" Requires="v">
                <p:oleObj spid="_x0000_s58448" name="Equation" r:id="rId7" imgW="1155600" imgH="253800" progId="Equation.DSMT4">
                  <p:embed/>
                </p:oleObj>
              </mc:Choice>
              <mc:Fallback>
                <p:oleObj name="Equation" r:id="rId7" imgW="1155600" imgH="253800" progId="Equation.DSMT4">
                  <p:embed/>
                  <p:pic>
                    <p:nvPicPr>
                      <p:cNvPr id="5" name="Object 4"/>
                      <p:cNvPicPr/>
                      <p:nvPr/>
                    </p:nvPicPr>
                    <p:blipFill>
                      <a:blip r:embed="rId8"/>
                      <a:stretch>
                        <a:fillRect/>
                      </a:stretch>
                    </p:blipFill>
                    <p:spPr>
                      <a:xfrm>
                        <a:off x="4883150" y="5929313"/>
                        <a:ext cx="1849438" cy="406400"/>
                      </a:xfrm>
                      <a:prstGeom prst="rect">
                        <a:avLst/>
                      </a:prstGeom>
                    </p:spPr>
                  </p:pic>
                </p:oleObj>
              </mc:Fallback>
            </mc:AlternateContent>
          </a:graphicData>
        </a:graphic>
      </p:graphicFrame>
    </p:spTree>
    <p:extLst>
      <p:ext uri="{BB962C8B-B14F-4D97-AF65-F5344CB8AC3E}">
        <p14:creationId xmlns:p14="http://schemas.microsoft.com/office/powerpoint/2010/main" val="3472329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31"/>
          <p:cNvPicPr/>
          <p:nvPr/>
        </p:nvPicPr>
        <p:blipFill>
          <a:blip r:embed="rId2" cstate="print">
            <a:extLst>
              <a:ext uri="{28A0092B-C50C-407E-A947-70E740481C1C}">
                <a14:useLocalDpi xmlns:a14="http://schemas.microsoft.com/office/drawing/2010/main" val="0"/>
              </a:ext>
              <a:ext uri="{96DAC541-7B7A-43D3-8B79-37D633B846F1}">
                <asvg:svgBlip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lc="http://schemas.openxmlformats.org/drawingml/2006/lockedCanvas" r:embed="rId24"/>
              </a:ext>
            </a:extLst>
          </a:blip>
          <a:stretch>
            <a:fillRect/>
          </a:stretch>
        </p:blipFill>
        <p:spPr>
          <a:xfrm>
            <a:off x="1219200" y="533400"/>
            <a:ext cx="6553200" cy="6019800"/>
          </a:xfrm>
          <a:prstGeom prst="rect">
            <a:avLst/>
          </a:prstGeom>
        </p:spPr>
      </p:pic>
    </p:spTree>
    <p:extLst>
      <p:ext uri="{BB962C8B-B14F-4D97-AF65-F5344CB8AC3E}">
        <p14:creationId xmlns:p14="http://schemas.microsoft.com/office/powerpoint/2010/main" val="79841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sz="2800" dirty="0" smtClean="0"/>
              <a:t>Income shifting and</a:t>
            </a:r>
            <a:r>
              <a:rPr lang="en-US" altLang="en-US" sz="2800" dirty="0" smtClean="0"/>
              <a:t> production incentives.</a:t>
            </a:r>
            <a:endParaRPr lang="en-US" altLang="en-US" sz="2800"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Back to the model of firm value.</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This implies that </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Note that higher tax rates do not have the same discouraging effect on local production as they would in the absence of income shifting.  (In an extreme case in which all income is shifted to a zero-tax location then taxes have no effect</a:t>
            </a:r>
            <a:r>
              <a:rPr lang="en-US" altLang="en-US" sz="2800" dirty="0" smtClean="0">
                <a:latin typeface="Times New Roman" panose="02020603050405020304" pitchFamily="18" charset="0"/>
                <a:cs typeface="Times New Roman" panose="02020603050405020304" pitchFamily="18" charset="0"/>
              </a:rPr>
              <a:t>.)</a:t>
            </a:r>
            <a:endParaRPr lang="en-US" altLang="en-US" sz="2800" baseline="-25000" dirty="0" smtClean="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60920384"/>
              </p:ext>
            </p:extLst>
          </p:nvPr>
        </p:nvGraphicFramePr>
        <p:xfrm>
          <a:off x="3505200" y="2590800"/>
          <a:ext cx="2694173" cy="776287"/>
        </p:xfrm>
        <a:graphic>
          <a:graphicData uri="http://schemas.openxmlformats.org/presentationml/2006/ole">
            <mc:AlternateContent xmlns:mc="http://schemas.openxmlformats.org/markup-compatibility/2006">
              <mc:Choice xmlns:v="urn:schemas-microsoft-com:vml" Requires="v">
                <p:oleObj spid="_x0000_s68638" name="Equation" r:id="rId3" imgW="1498320" imgH="431640" progId="Equation.DSMT4">
                  <p:embed/>
                </p:oleObj>
              </mc:Choice>
              <mc:Fallback>
                <p:oleObj name="Equation" r:id="rId3" imgW="1498320" imgH="431640" progId="Equation.DSMT4">
                  <p:embed/>
                  <p:pic>
                    <p:nvPicPr>
                      <p:cNvPr id="0" name=""/>
                      <p:cNvPicPr/>
                      <p:nvPr/>
                    </p:nvPicPr>
                    <p:blipFill>
                      <a:blip r:embed="rId4"/>
                      <a:stretch>
                        <a:fillRect/>
                      </a:stretch>
                    </p:blipFill>
                    <p:spPr>
                      <a:xfrm>
                        <a:off x="3505200" y="2590800"/>
                        <a:ext cx="2694173" cy="77628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68291570"/>
              </p:ext>
            </p:extLst>
          </p:nvPr>
        </p:nvGraphicFramePr>
        <p:xfrm>
          <a:off x="2667000" y="3816350"/>
          <a:ext cx="3743325" cy="1003300"/>
        </p:xfrm>
        <a:graphic>
          <a:graphicData uri="http://schemas.openxmlformats.org/presentationml/2006/ole">
            <mc:AlternateContent xmlns:mc="http://schemas.openxmlformats.org/markup-compatibility/2006">
              <mc:Choice xmlns:v="urn:schemas-microsoft-com:vml" Requires="v">
                <p:oleObj spid="_x0000_s68639" name="Equation" r:id="rId5" imgW="2082600" imgH="558720" progId="Equation.DSMT4">
                  <p:embed/>
                </p:oleObj>
              </mc:Choice>
              <mc:Fallback>
                <p:oleObj name="Equation" r:id="rId5" imgW="2082600" imgH="558720" progId="Equation.DSMT4">
                  <p:embed/>
                  <p:pic>
                    <p:nvPicPr>
                      <p:cNvPr id="2" name="Object 1"/>
                      <p:cNvPicPr/>
                      <p:nvPr/>
                    </p:nvPicPr>
                    <p:blipFill>
                      <a:blip r:embed="rId6"/>
                      <a:stretch>
                        <a:fillRect/>
                      </a:stretch>
                    </p:blipFill>
                    <p:spPr>
                      <a:xfrm>
                        <a:off x="2667000" y="3816350"/>
                        <a:ext cx="3743325" cy="1003300"/>
                      </a:xfrm>
                      <a:prstGeom prst="rect">
                        <a:avLst/>
                      </a:prstGeom>
                    </p:spPr>
                  </p:pic>
                </p:oleObj>
              </mc:Fallback>
            </mc:AlternateContent>
          </a:graphicData>
        </a:graphic>
      </p:graphicFrame>
    </p:spTree>
    <p:extLst>
      <p:ext uri="{BB962C8B-B14F-4D97-AF65-F5344CB8AC3E}">
        <p14:creationId xmlns:p14="http://schemas.microsoft.com/office/powerpoint/2010/main" val="1500061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Home country taxes</a:t>
            </a:r>
            <a:r>
              <a:rPr lang="en-US" altLang="en-US" dirty="0" smtClean="0"/>
              <a:t>.</a:t>
            </a:r>
          </a:p>
        </p:txBody>
      </p:sp>
      <p:sp>
        <p:nvSpPr>
          <p:cNvPr id="5123" name="Rectangle 3"/>
          <p:cNvSpPr>
            <a:spLocks noGrp="1" noChangeArrowheads="1"/>
          </p:cNvSpPr>
          <p:nvPr>
            <p:ph idx="1"/>
          </p:nvPr>
        </p:nvSpPr>
        <p:spPr>
          <a:xfrm>
            <a:off x="1219200" y="1905000"/>
            <a:ext cx="7772400" cy="4953000"/>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Suppose that the home country taxes foreign income at rate </a:t>
            </a:r>
            <a:r>
              <a:rPr lang="el-GR" altLang="en-US" sz="2800" dirty="0" smtClean="0">
                <a:latin typeface="Times New Roman" panose="02020603050405020304" pitchFamily="18" charset="0"/>
                <a:cs typeface="Times New Roman" panose="02020603050405020304" pitchFamily="18" charset="0"/>
              </a:rPr>
              <a:t>τ</a:t>
            </a:r>
            <a:r>
              <a:rPr lang="en-US" altLang="en-US" sz="2800" dirty="0" smtClean="0">
                <a:latin typeface="Times New Roman" panose="02020603050405020304" pitchFamily="18" charset="0"/>
                <a:cs typeface="Times New Roman" panose="02020603050405020304" pitchFamily="18" charset="0"/>
              </a:rPr>
              <a:t>, granting a credit for foreign income taxes paid on that income.</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Then if the average foreign tax rate is below the home country rate, all foreign income is effectively taxed at </a:t>
            </a:r>
            <a:r>
              <a:rPr lang="el-GR" altLang="en-US" sz="2800" dirty="0" smtClean="0">
                <a:latin typeface="Times New Roman" panose="02020603050405020304" pitchFamily="18" charset="0"/>
                <a:cs typeface="Times New Roman" panose="02020603050405020304" pitchFamily="18" charset="0"/>
              </a:rPr>
              <a:t>τ</a:t>
            </a:r>
            <a:r>
              <a:rPr lang="en-US" altLang="en-US" sz="2800" dirty="0" smtClean="0">
                <a:latin typeface="Times New Roman" panose="02020603050405020304" pitchFamily="18" charset="0"/>
                <a:cs typeface="Times New Roman" panose="02020603050405020304" pitchFamily="18" charset="0"/>
              </a:rPr>
              <a:t>.</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As a result, foreign taxes do not affect production location.</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Is that right?  </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If this is the U.S. system, then the U.S. taxpayer does not care about the tax rate where it earns profits.</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But foreign firms are not subject to the same rules.</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788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The tax base sails away</a:t>
            </a:r>
            <a:r>
              <a:rPr lang="en-US" altLang="en-US" dirty="0" smtClean="0"/>
              <a:t>.</a:t>
            </a:r>
            <a:endParaRPr lang="en-US" altLang="en-US" dirty="0" smtClean="0"/>
          </a:p>
        </p:txBody>
      </p:sp>
      <p:sp>
        <p:nvSpPr>
          <p:cNvPr id="5123" name="Rectangle 3"/>
          <p:cNvSpPr>
            <a:spLocks noGrp="1" noChangeArrowheads="1"/>
          </p:cNvSpPr>
          <p:nvPr>
            <p:ph idx="1"/>
          </p:nvPr>
        </p:nvSpPr>
        <p:spPr>
          <a:xfrm>
            <a:off x="1219200" y="1905000"/>
            <a:ext cx="7772400" cy="4953000"/>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pre-TCJA tax system subjected foreign profits to U.S. tax upon repatriation, or in the case of “passive” income, to immediate U.S. taxation.</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In 1975 the U.S. repealed deferral of U.S. tax on foreign shipping income that was not reinvested in shipping.</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In 1986 the U.S. repealed deferral of foreign shipping income altogether, and put shipping income into a separate “basket” for foreign tax credit purposes.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This persisted until the 2004 act, which restored deferral.</a:t>
            </a:r>
          </a:p>
        </p:txBody>
      </p:sp>
    </p:spTree>
    <p:extLst>
      <p:ext uri="{BB962C8B-B14F-4D97-AF65-F5344CB8AC3E}">
        <p14:creationId xmlns:p14="http://schemas.microsoft.com/office/powerpoint/2010/main" val="252008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White">
          <a:xfrm>
            <a:off x="942975" y="1066800"/>
            <a:ext cx="7451725"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86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Another basket case</a:t>
            </a:r>
            <a:r>
              <a:rPr lang="en-US" altLang="en-US" dirty="0" smtClean="0"/>
              <a:t>.</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TRA 86 introduced a separate “basket” for each (!) foreign affiliate owned between 10% and 50% by U.S. </a:t>
            </a:r>
            <a:r>
              <a:rPr lang="en-US" altLang="en-US" sz="2800" dirty="0" smtClean="0">
                <a:latin typeface="Times New Roman" panose="02020603050405020304" pitchFamily="18" charset="0"/>
                <a:cs typeface="Times New Roman" panose="02020603050405020304" pitchFamily="18" charset="0"/>
              </a:rPr>
              <a:t>owners</a:t>
            </a:r>
            <a:r>
              <a:rPr lang="en-US" altLang="en-US" sz="2800" dirty="0" smtClean="0">
                <a:latin typeface="Times New Roman" panose="02020603050405020304" pitchFamily="18" charset="0"/>
                <a:cs typeface="Times New Roman" panose="02020603050405020304" pitchFamily="18" charset="0"/>
              </a:rPr>
              <a:t>.</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These are international joint ventures, and this tax treatment was particularly punishing for affiliates in low-tax countries.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As a result, U.S. firms participated in far fewer international joint ventures post-1986, either by taking majority positions or just skipping them altogether.</a:t>
            </a:r>
            <a:endParaRPr lang="en-US" altLang="en-US" sz="1600" dirty="0" smtClean="0"/>
          </a:p>
        </p:txBody>
      </p:sp>
    </p:spTree>
    <p:extLst>
      <p:ext uri="{BB962C8B-B14F-4D97-AF65-F5344CB8AC3E}">
        <p14:creationId xmlns:p14="http://schemas.microsoft.com/office/powerpoint/2010/main" val="2174185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6858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83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696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92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Tax sparing</a:t>
            </a:r>
            <a:r>
              <a:rPr lang="en-US" altLang="en-US" dirty="0" smtClean="0"/>
              <a:t>.</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In the era of U.S. taxation of foreign income, a question arose about whether the U.S. would grant “tax sparing” credits for investment in developing countries.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“Tax sparing” is the practice of granting a foreign tax credit for taxes that would normally be paid, but were not, because the foreign government offers a tax holiday or other concession.</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Other countries, such as Japan and the U.K., signed many treaties offering such credits.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United States steadfastly refused to do so. </a:t>
            </a:r>
            <a:endParaRPr lang="en-US" altLang="en-US" sz="1600" dirty="0" smtClean="0"/>
          </a:p>
        </p:txBody>
      </p:sp>
    </p:spTree>
    <p:extLst>
      <p:ext uri="{BB962C8B-B14F-4D97-AF65-F5344CB8AC3E}">
        <p14:creationId xmlns:p14="http://schemas.microsoft.com/office/powerpoint/2010/main" val="325859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Spare me.</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What is the effect of “tax sparing”?</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Obviously, it makes it more attractive to invest in a country that offers tax holidays or other tax reductions to encourage investment.</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So we should expect to see more FDI there.</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Can compare U.S. v. Japanese investment in countries with whom Japan does, and does not, have tax sparing agreements.</a:t>
            </a: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Tax sparing is associated with greater Japanese investment; and one gets the same results using U.K. tax sparing agreements as an instrument.</a:t>
            </a:r>
          </a:p>
        </p:txBody>
      </p:sp>
    </p:spTree>
    <p:extLst>
      <p:ext uri="{BB962C8B-B14F-4D97-AF65-F5344CB8AC3E}">
        <p14:creationId xmlns:p14="http://schemas.microsoft.com/office/powerpoint/2010/main" val="2388931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Marginal or average?</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What if firms make discrete location choices?</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For example, choose </a:t>
            </a:r>
            <a:r>
              <a:rPr lang="en-US" altLang="en-US" sz="2400" i="1" dirty="0" smtClean="0">
                <a:latin typeface="Times New Roman" panose="02020603050405020304" pitchFamily="18" charset="0"/>
                <a:cs typeface="Times New Roman" panose="02020603050405020304" pitchFamily="18" charset="0"/>
              </a:rPr>
              <a:t>j</a:t>
            </a:r>
            <a:r>
              <a:rPr lang="en-US" altLang="en-US" sz="2400" dirty="0" smtClean="0">
                <a:latin typeface="Times New Roman" panose="02020603050405020304" pitchFamily="18" charset="0"/>
                <a:cs typeface="Times New Roman" panose="02020603050405020304" pitchFamily="18" charset="0"/>
              </a:rPr>
              <a:t> to maximize </a:t>
            </a:r>
          </a:p>
          <a:p>
            <a:pPr eaLnBrk="1" hangingPunct="1">
              <a:lnSpc>
                <a:spcPct val="90000"/>
              </a:lnSpc>
            </a:pPr>
            <a:endParaRPr lang="en-US" altLang="en-US" sz="24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4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Here these are average tax rates, and the firm locates where after-tax profit is highest.</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Locations are substitutes here, which they need not be in the first formulation.</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There is something odd about this setup.</a:t>
            </a:r>
          </a:p>
          <a:p>
            <a:pPr lvl="1" eaLnBrk="1" hangingPunct="1">
              <a:lnSpc>
                <a:spcPct val="90000"/>
              </a:lnSpc>
            </a:pPr>
            <a:r>
              <a:rPr lang="en-US" altLang="en-US" sz="1800" dirty="0" smtClean="0">
                <a:latin typeface="Times New Roman" panose="02020603050405020304" pitchFamily="18" charset="0"/>
                <a:cs typeface="Times New Roman" panose="02020603050405020304" pitchFamily="18" charset="0"/>
              </a:rPr>
              <a:t>There are rents, but the firm pays no royalties.</a:t>
            </a:r>
          </a:p>
          <a:p>
            <a:pPr lvl="1" eaLnBrk="1" hangingPunct="1">
              <a:lnSpc>
                <a:spcPct val="90000"/>
              </a:lnSpc>
            </a:pPr>
            <a:r>
              <a:rPr lang="en-US" altLang="en-US" sz="1800" dirty="0" smtClean="0">
                <a:latin typeface="Times New Roman" panose="02020603050405020304" pitchFamily="18" charset="0"/>
                <a:cs typeface="Times New Roman" panose="02020603050405020304" pitchFamily="18" charset="0"/>
              </a:rPr>
              <a:t>As a result it can simply assign profits to different locations.</a:t>
            </a:r>
          </a:p>
          <a:p>
            <a:pPr lvl="1" eaLnBrk="1" hangingPunct="1">
              <a:lnSpc>
                <a:spcPct val="90000"/>
              </a:lnSpc>
            </a:pPr>
            <a:r>
              <a:rPr lang="en-US" altLang="en-US" sz="1800" dirty="0" smtClean="0">
                <a:latin typeface="Times New Roman" panose="02020603050405020304" pitchFamily="18" charset="0"/>
                <a:cs typeface="Times New Roman" panose="02020603050405020304" pitchFamily="18" charset="0"/>
              </a:rPr>
              <a:t>This is not right, even though it’s commonly assumed.</a:t>
            </a:r>
            <a:endParaRPr lang="en-US" altLang="en-US" sz="18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4090707429"/>
              </p:ext>
            </p:extLst>
          </p:nvPr>
        </p:nvGraphicFramePr>
        <p:xfrm>
          <a:off x="3886200" y="2971800"/>
          <a:ext cx="1662545" cy="508000"/>
        </p:xfrm>
        <a:graphic>
          <a:graphicData uri="http://schemas.openxmlformats.org/presentationml/2006/ole">
            <mc:AlternateContent xmlns:mc="http://schemas.openxmlformats.org/markup-compatibility/2006">
              <mc:Choice xmlns:v="urn:schemas-microsoft-com:vml" Requires="v">
                <p:oleObj spid="_x0000_s59418" name="Equation" r:id="rId3" imgW="914400" imgH="279360" progId="Equation.DSMT4">
                  <p:embed/>
                </p:oleObj>
              </mc:Choice>
              <mc:Fallback>
                <p:oleObj name="Equation" r:id="rId3" imgW="914400" imgH="279360" progId="Equation.DSMT4">
                  <p:embed/>
                  <p:pic>
                    <p:nvPicPr>
                      <p:cNvPr id="0" name=""/>
                      <p:cNvPicPr/>
                      <p:nvPr/>
                    </p:nvPicPr>
                    <p:blipFill>
                      <a:blip r:embed="rId4"/>
                      <a:stretch>
                        <a:fillRect/>
                      </a:stretch>
                    </p:blipFill>
                    <p:spPr>
                      <a:xfrm>
                        <a:off x="3886200" y="2971800"/>
                        <a:ext cx="1662545" cy="508000"/>
                      </a:xfrm>
                      <a:prstGeom prst="rect">
                        <a:avLst/>
                      </a:prstGeom>
                    </p:spPr>
                  </p:pic>
                </p:oleObj>
              </mc:Fallback>
            </mc:AlternateContent>
          </a:graphicData>
        </a:graphic>
      </p:graphicFrame>
    </p:spTree>
    <p:extLst>
      <p:ext uri="{BB962C8B-B14F-4D97-AF65-F5344CB8AC3E}">
        <p14:creationId xmlns:p14="http://schemas.microsoft.com/office/powerpoint/2010/main" val="224003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620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84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Spare questions.</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Why did Japan, the U.K., and other major capital exporting countries offer tax sparing?</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Were they just nicer than the United States, or was there more to it?</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Part of the U.S. objection to tax sparing is that it is an </a:t>
            </a:r>
            <a:r>
              <a:rPr lang="en-US" altLang="en-US" sz="2800" dirty="0" smtClean="0">
                <a:latin typeface="Times New Roman" panose="02020603050405020304" pitchFamily="18" charset="0"/>
                <a:cs typeface="Times New Roman" panose="02020603050405020304" pitchFamily="18" charset="0"/>
              </a:rPr>
              <a:t>inelegant feature of the tax system.</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Another is that it smacked of globalism; and the U.S. has always had some tax provisions designed to make foreign investment more expensive</a:t>
            </a:r>
            <a:r>
              <a:rPr lang="en-US" altLang="en-US"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09407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467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600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Different tax systems.</a:t>
            </a:r>
            <a:endParaRPr lang="en-US" altLang="en-US" dirty="0" smtClean="0"/>
          </a:p>
        </p:txBody>
      </p:sp>
      <p:sp>
        <p:nvSpPr>
          <p:cNvPr id="5123" name="Rectangle 3"/>
          <p:cNvSpPr>
            <a:spLocks noGrp="1" noChangeArrowheads="1"/>
          </p:cNvSpPr>
          <p:nvPr>
            <p:ph idx="1"/>
          </p:nvPr>
        </p:nvSpPr>
        <p:spPr>
          <a:xfrm>
            <a:off x="1219200" y="1905000"/>
            <a:ext cx="7772400" cy="4876800"/>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In the pre-TCJA period, the U.S. taxed foreign income with FTCs and the rest of the world mostly exempted foreign income.</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This created a disadvantage for U.S. firms in low-tax foreign markets.</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Consider for example a U.S. and German firm competing to acquire a Singapore company.</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As a result, the U.S. tax system discouraged investments in low-tax places </a:t>
            </a:r>
            <a:r>
              <a:rPr lang="en-US" altLang="en-US" sz="2800" i="1" dirty="0" smtClean="0">
                <a:latin typeface="Times New Roman" panose="02020603050405020304" pitchFamily="18" charset="0"/>
                <a:cs typeface="Times New Roman" panose="02020603050405020304" pitchFamily="18" charset="0"/>
              </a:rPr>
              <a:t>relative to the incentives of multinationals from other countries</a:t>
            </a:r>
            <a:r>
              <a:rPr lang="en-US" altLang="en-US" sz="2800" dirty="0" smtClean="0">
                <a:latin typeface="Times New Roman" panose="02020603050405020304" pitchFamily="18" charset="0"/>
                <a:cs typeface="Times New Roman" panose="02020603050405020304" pitchFamily="18" charset="0"/>
              </a:rPr>
              <a:t>.</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So the system can affect investment patterns even though it seems to be neutral.</a:t>
            </a:r>
          </a:p>
        </p:txBody>
      </p:sp>
      <p:graphicFrame>
        <p:nvGraphicFramePr>
          <p:cNvPr id="3" name="Object 2"/>
          <p:cNvGraphicFramePr>
            <a:graphicFrameLocks noChangeAspect="1"/>
          </p:cNvGraphicFramePr>
          <p:nvPr>
            <p:extLst>
              <p:ext uri="{D42A27DB-BD31-4B8C-83A1-F6EECF244321}">
                <p14:modId xmlns:p14="http://schemas.microsoft.com/office/powerpoint/2010/main" val="1563848108"/>
              </p:ext>
            </p:extLst>
          </p:nvPr>
        </p:nvGraphicFramePr>
        <p:xfrm>
          <a:off x="4019550" y="2346325"/>
          <a:ext cx="114300" cy="177800"/>
        </p:xfrm>
        <a:graphic>
          <a:graphicData uri="http://schemas.openxmlformats.org/presentationml/2006/ole">
            <mc:AlternateContent xmlns:mc="http://schemas.openxmlformats.org/markup-compatibility/2006">
              <mc:Choice xmlns:v="urn:schemas-microsoft-com:vml" Requires="v">
                <p:oleObj spid="_x0000_s60459"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019550" y="23463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359409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Neutralitie</a:t>
            </a:r>
            <a:r>
              <a:rPr lang="en-US" altLang="en-US" dirty="0" smtClean="0"/>
              <a:t>s.</a:t>
            </a:r>
            <a:endParaRPr lang="en-US" altLang="en-US" dirty="0" smtClean="0"/>
          </a:p>
        </p:txBody>
      </p:sp>
      <p:sp>
        <p:nvSpPr>
          <p:cNvPr id="5123" name="Rectangle 3"/>
          <p:cNvSpPr>
            <a:spLocks noGrp="1" noChangeArrowheads="1"/>
          </p:cNvSpPr>
          <p:nvPr>
            <p:ph idx="1"/>
          </p:nvPr>
        </p:nvSpPr>
        <p:spPr>
          <a:xfrm>
            <a:off x="1219200" y="1905000"/>
            <a:ext cx="7772400" cy="4876800"/>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Peggy </a:t>
            </a:r>
            <a:r>
              <a:rPr lang="en-US" altLang="en-US" sz="2800" dirty="0" smtClean="0">
                <a:latin typeface="Times New Roman" panose="02020603050405020304" pitchFamily="18" charset="0"/>
                <a:cs typeface="Times New Roman" panose="02020603050405020304" pitchFamily="18" charset="0"/>
              </a:rPr>
              <a:t>Musgrave concept: “capital export neutrality.”</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idea is that the U.S. tax system subjects investments to the same overall tax whether domestic or foreign.</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Worldwide taxation with FTCs implements this.</a:t>
            </a:r>
            <a:endParaRPr lang="en-US" altLang="en-US" sz="24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An alternative: “capital ownership neutrality.”</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CON is the notion that the relative preference for foreign investment is the same under U.S. taxation as it is under the tax systems of foreign countries.</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There is an element here of, if you can’t beat them, then join them.</a:t>
            </a:r>
          </a:p>
        </p:txBody>
      </p:sp>
      <p:graphicFrame>
        <p:nvGraphicFramePr>
          <p:cNvPr id="3" name="Object 2"/>
          <p:cNvGraphicFramePr>
            <a:graphicFrameLocks noChangeAspect="1"/>
          </p:cNvGraphicFramePr>
          <p:nvPr/>
        </p:nvGraphicFramePr>
        <p:xfrm>
          <a:off x="4019550" y="2346325"/>
          <a:ext cx="114300" cy="177800"/>
        </p:xfrm>
        <a:graphic>
          <a:graphicData uri="http://schemas.openxmlformats.org/presentationml/2006/ole">
            <mc:AlternateContent xmlns:mc="http://schemas.openxmlformats.org/markup-compatibility/2006">
              <mc:Choice xmlns:v="urn:schemas-microsoft-com:vml" Requires="v">
                <p:oleObj spid="_x0000_s71688" name="Equation" r:id="rId3" imgW="114120" imgH="177480" progId="Equation.DSMT4">
                  <p:embed/>
                </p:oleObj>
              </mc:Choice>
              <mc:Fallback>
                <p:oleObj name="Equation" r:id="rId3" imgW="114120" imgH="177480" progId="Equation.DSMT4">
                  <p:embed/>
                  <p:pic>
                    <p:nvPicPr>
                      <p:cNvPr id="3" name="Object 2"/>
                      <p:cNvPicPr/>
                      <p:nvPr/>
                    </p:nvPicPr>
                    <p:blipFill>
                      <a:blip r:embed="rId4"/>
                      <a:stretch>
                        <a:fillRect/>
                      </a:stretch>
                    </p:blipFill>
                    <p:spPr>
                      <a:xfrm>
                        <a:off x="4019550" y="23463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1216331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Deferral.</a:t>
            </a:r>
            <a:endParaRPr lang="en-US" altLang="en-US" dirty="0" smtClean="0"/>
          </a:p>
        </p:txBody>
      </p:sp>
      <p:sp>
        <p:nvSpPr>
          <p:cNvPr id="5123" name="Rectangle 3"/>
          <p:cNvSpPr>
            <a:spLocks noGrp="1" noChangeArrowheads="1"/>
          </p:cNvSpPr>
          <p:nvPr>
            <p:ph idx="1"/>
          </p:nvPr>
        </p:nvSpPr>
        <p:spPr>
          <a:xfrm>
            <a:off x="1143000" y="1905000"/>
            <a:ext cx="7772400" cy="4876800"/>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Even pre-TCJA, U.S. taxes were due only on repatriated profits (or those deemed repatriated).</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Dividend repatriations were grossed up by the foreign tax credits, and subject to tax.</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Hence, remitting a dividend of $1 from a </a:t>
            </a:r>
            <a:r>
              <a:rPr lang="en-US" altLang="en-US" sz="2800" dirty="0" err="1" smtClean="0">
                <a:latin typeface="Times New Roman" panose="02020603050405020304" pitchFamily="18" charset="0"/>
                <a:cs typeface="Times New Roman" panose="02020603050405020304" pitchFamily="18" charset="0"/>
              </a:rPr>
              <a:t>forign</a:t>
            </a:r>
            <a:r>
              <a:rPr lang="en-US" altLang="en-US" sz="2800" dirty="0" smtClean="0">
                <a:latin typeface="Times New Roman" panose="02020603050405020304" pitchFamily="18" charset="0"/>
                <a:cs typeface="Times New Roman" panose="02020603050405020304" pitchFamily="18" charset="0"/>
              </a:rPr>
              <a:t> sub created a tax liability of </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So a dividend remittance of $1 yields after tax</a:t>
            </a:r>
            <a:endParaRPr lang="en-US" altLang="en-US" sz="1600" dirty="0" smtClean="0"/>
          </a:p>
        </p:txBody>
      </p:sp>
      <p:graphicFrame>
        <p:nvGraphicFramePr>
          <p:cNvPr id="3" name="Object 2"/>
          <p:cNvGraphicFramePr>
            <a:graphicFrameLocks noChangeAspect="1"/>
          </p:cNvGraphicFramePr>
          <p:nvPr/>
        </p:nvGraphicFramePr>
        <p:xfrm>
          <a:off x="4019550" y="2346325"/>
          <a:ext cx="114300" cy="177800"/>
        </p:xfrm>
        <a:graphic>
          <a:graphicData uri="http://schemas.openxmlformats.org/presentationml/2006/ole">
            <mc:AlternateContent xmlns:mc="http://schemas.openxmlformats.org/markup-compatibility/2006">
              <mc:Choice xmlns:v="urn:schemas-microsoft-com:vml" Requires="v">
                <p:oleObj spid="_x0000_s72721" name="Equation" r:id="rId3" imgW="114120" imgH="177480" progId="Equation.DSMT4">
                  <p:embed/>
                </p:oleObj>
              </mc:Choice>
              <mc:Fallback>
                <p:oleObj name="Equation" r:id="rId3" imgW="114120" imgH="177480" progId="Equation.DSMT4">
                  <p:embed/>
                  <p:pic>
                    <p:nvPicPr>
                      <p:cNvPr id="3" name="Object 2"/>
                      <p:cNvPicPr/>
                      <p:nvPr/>
                    </p:nvPicPr>
                    <p:blipFill>
                      <a:blip r:embed="rId4"/>
                      <a:stretch>
                        <a:fillRect/>
                      </a:stretch>
                    </p:blipFill>
                    <p:spPr>
                      <a:xfrm>
                        <a:off x="4019550" y="2346325"/>
                        <a:ext cx="114300" cy="1778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79594509"/>
              </p:ext>
            </p:extLst>
          </p:nvPr>
        </p:nvGraphicFramePr>
        <p:xfrm>
          <a:off x="4343400" y="4648200"/>
          <a:ext cx="1074480" cy="924552"/>
        </p:xfrm>
        <a:graphic>
          <a:graphicData uri="http://schemas.openxmlformats.org/presentationml/2006/ole">
            <mc:AlternateContent xmlns:mc="http://schemas.openxmlformats.org/markup-compatibility/2006">
              <mc:Choice xmlns:v="urn:schemas-microsoft-com:vml" Requires="v">
                <p:oleObj spid="_x0000_s72722" name="Equation" r:id="rId5" imgW="545760" imgH="469800" progId="Equation.DSMT4">
                  <p:embed/>
                </p:oleObj>
              </mc:Choice>
              <mc:Fallback>
                <p:oleObj name="Equation" r:id="rId5" imgW="545760" imgH="469800" progId="Equation.DSMT4">
                  <p:embed/>
                  <p:pic>
                    <p:nvPicPr>
                      <p:cNvPr id="0" name=""/>
                      <p:cNvPicPr/>
                      <p:nvPr/>
                    </p:nvPicPr>
                    <p:blipFill>
                      <a:blip r:embed="rId6"/>
                      <a:stretch>
                        <a:fillRect/>
                      </a:stretch>
                    </p:blipFill>
                    <p:spPr>
                      <a:xfrm>
                        <a:off x="4343400" y="4648200"/>
                        <a:ext cx="1074480" cy="92455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64236101"/>
              </p:ext>
            </p:extLst>
          </p:nvPr>
        </p:nvGraphicFramePr>
        <p:xfrm>
          <a:off x="3468688" y="5934075"/>
          <a:ext cx="2673350" cy="923925"/>
        </p:xfrm>
        <a:graphic>
          <a:graphicData uri="http://schemas.openxmlformats.org/presentationml/2006/ole">
            <mc:AlternateContent xmlns:mc="http://schemas.openxmlformats.org/markup-compatibility/2006">
              <mc:Choice xmlns:v="urn:schemas-microsoft-com:vml" Requires="v">
                <p:oleObj spid="_x0000_s72723" name="Equation" r:id="rId7" imgW="1358640" imgH="469800" progId="Equation.DSMT4">
                  <p:embed/>
                </p:oleObj>
              </mc:Choice>
              <mc:Fallback>
                <p:oleObj name="Equation" r:id="rId7" imgW="1358640" imgH="469800" progId="Equation.DSMT4">
                  <p:embed/>
                  <p:pic>
                    <p:nvPicPr>
                      <p:cNvPr id="2" name="Object 1"/>
                      <p:cNvPicPr/>
                      <p:nvPr/>
                    </p:nvPicPr>
                    <p:blipFill>
                      <a:blip r:embed="rId8"/>
                      <a:stretch>
                        <a:fillRect/>
                      </a:stretch>
                    </p:blipFill>
                    <p:spPr>
                      <a:xfrm>
                        <a:off x="3468688" y="5934075"/>
                        <a:ext cx="2673350" cy="923925"/>
                      </a:xfrm>
                      <a:prstGeom prst="rect">
                        <a:avLst/>
                      </a:prstGeom>
                    </p:spPr>
                  </p:pic>
                </p:oleObj>
              </mc:Fallback>
            </mc:AlternateContent>
          </a:graphicData>
        </a:graphic>
      </p:graphicFrame>
    </p:spTree>
    <p:extLst>
      <p:ext uri="{BB962C8B-B14F-4D97-AF65-F5344CB8AC3E}">
        <p14:creationId xmlns:p14="http://schemas.microsoft.com/office/powerpoint/2010/main" val="178416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a:t>N</a:t>
            </a:r>
            <a:r>
              <a:rPr lang="en-US" altLang="en-US" dirty="0" smtClean="0"/>
              <a:t>ew view goes international</a:t>
            </a:r>
            <a:r>
              <a:rPr lang="en-US" altLang="en-US" dirty="0" smtClean="0"/>
              <a:t>.</a:t>
            </a:r>
            <a:endParaRPr lang="en-US" altLang="en-US" dirty="0" smtClean="0"/>
          </a:p>
        </p:txBody>
      </p:sp>
      <p:sp>
        <p:nvSpPr>
          <p:cNvPr id="5123" name="Rectangle 3"/>
          <p:cNvSpPr>
            <a:spLocks noGrp="1" noChangeArrowheads="1"/>
          </p:cNvSpPr>
          <p:nvPr>
            <p:ph idx="1"/>
          </p:nvPr>
        </p:nvSpPr>
        <p:spPr>
          <a:xfrm>
            <a:off x="1143000" y="1905000"/>
            <a:ext cx="7772400" cy="4876800"/>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Consider a mature foreign affiliate that finances its operations out of retained foreign earnings.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Any money it cannot profitably reinvest it remits to the parent as a dividend, D.</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It chooses investments to maximize the present value of after-tax dividend remittances, or</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But maximizing this is the same as maximizing the present value of D without repatriation taxes.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Hence U.S. taxation does not affect investment.</a:t>
            </a:r>
            <a:endParaRPr lang="en-US" altLang="en-US" sz="1600" dirty="0" smtClean="0"/>
          </a:p>
        </p:txBody>
      </p:sp>
      <p:graphicFrame>
        <p:nvGraphicFramePr>
          <p:cNvPr id="3" name="Object 2"/>
          <p:cNvGraphicFramePr>
            <a:graphicFrameLocks noChangeAspect="1"/>
          </p:cNvGraphicFramePr>
          <p:nvPr/>
        </p:nvGraphicFramePr>
        <p:xfrm>
          <a:off x="4019550" y="2346325"/>
          <a:ext cx="114300" cy="177800"/>
        </p:xfrm>
        <a:graphic>
          <a:graphicData uri="http://schemas.openxmlformats.org/presentationml/2006/ole">
            <mc:AlternateContent xmlns:mc="http://schemas.openxmlformats.org/markup-compatibility/2006">
              <mc:Choice xmlns:v="urn:schemas-microsoft-com:vml" Requires="v">
                <p:oleObj spid="_x0000_s73742" name="Equation" r:id="rId3" imgW="114120" imgH="177480" progId="Equation.DSMT4">
                  <p:embed/>
                </p:oleObj>
              </mc:Choice>
              <mc:Fallback>
                <p:oleObj name="Equation" r:id="rId3" imgW="114120" imgH="177480" progId="Equation.DSMT4">
                  <p:embed/>
                  <p:pic>
                    <p:nvPicPr>
                      <p:cNvPr id="3" name="Object 2"/>
                      <p:cNvPicPr/>
                      <p:nvPr/>
                    </p:nvPicPr>
                    <p:blipFill>
                      <a:blip r:embed="rId4"/>
                      <a:stretch>
                        <a:fillRect/>
                      </a:stretch>
                    </p:blipFill>
                    <p:spPr>
                      <a:xfrm>
                        <a:off x="4019550" y="2346325"/>
                        <a:ext cx="114300" cy="177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88107122"/>
              </p:ext>
            </p:extLst>
          </p:nvPr>
        </p:nvGraphicFramePr>
        <p:xfrm>
          <a:off x="4010819" y="4495800"/>
          <a:ext cx="1298575" cy="923925"/>
        </p:xfrm>
        <a:graphic>
          <a:graphicData uri="http://schemas.openxmlformats.org/presentationml/2006/ole">
            <mc:AlternateContent xmlns:mc="http://schemas.openxmlformats.org/markup-compatibility/2006">
              <mc:Choice xmlns:v="urn:schemas-microsoft-com:vml" Requires="v">
                <p:oleObj spid="_x0000_s73743" name="Equation" r:id="rId5" imgW="660240" imgH="469800" progId="Equation.DSMT4">
                  <p:embed/>
                </p:oleObj>
              </mc:Choice>
              <mc:Fallback>
                <p:oleObj name="Equation" r:id="rId5" imgW="660240" imgH="469800" progId="Equation.DSMT4">
                  <p:embed/>
                  <p:pic>
                    <p:nvPicPr>
                      <p:cNvPr id="6" name="Object 5"/>
                      <p:cNvPicPr/>
                      <p:nvPr/>
                    </p:nvPicPr>
                    <p:blipFill>
                      <a:blip r:embed="rId6"/>
                      <a:stretch>
                        <a:fillRect/>
                      </a:stretch>
                    </p:blipFill>
                    <p:spPr>
                      <a:xfrm>
                        <a:off x="4010819" y="4495800"/>
                        <a:ext cx="1298575" cy="923925"/>
                      </a:xfrm>
                      <a:prstGeom prst="rect">
                        <a:avLst/>
                      </a:prstGeom>
                    </p:spPr>
                  </p:pic>
                </p:oleObj>
              </mc:Fallback>
            </mc:AlternateContent>
          </a:graphicData>
        </a:graphic>
      </p:graphicFrame>
    </p:spTree>
    <p:extLst>
      <p:ext uri="{BB962C8B-B14F-4D97-AF65-F5344CB8AC3E}">
        <p14:creationId xmlns:p14="http://schemas.microsoft.com/office/powerpoint/2010/main" val="221555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Foreign affiliate dynamics.</a:t>
            </a:r>
            <a:endParaRPr lang="en-US" altLang="en-US" dirty="0" smtClean="0"/>
          </a:p>
        </p:txBody>
      </p:sp>
      <p:sp>
        <p:nvSpPr>
          <p:cNvPr id="5123" name="Rectangle 3"/>
          <p:cNvSpPr>
            <a:spLocks noGrp="1" noChangeArrowheads="1"/>
          </p:cNvSpPr>
          <p:nvPr>
            <p:ph idx="1"/>
          </p:nvPr>
        </p:nvSpPr>
        <p:spPr>
          <a:xfrm>
            <a:off x="1143000" y="1905000"/>
            <a:ext cx="7772400" cy="4876800"/>
          </a:xfrm>
        </p:spPr>
        <p:txBody>
          <a:bodyPr/>
          <a:lstStyle/>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Can it be right that U.S. taxation of repatriated dividends does not affect foreign investment?</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Well no: this applies only to mature affiliates.</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And the taxation of foreign competitors still affects U.S. firms, even in this setting.</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Furthermore, deferral creates its own incentives.</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When the sub repatriates dividends it must be that the after-foreign-tax marginal product of capital equals the rate at which the parent company discounts dividends.</a:t>
            </a:r>
          </a:p>
          <a:p>
            <a:pPr lvl="1" eaLnBrk="1" hangingPunct="1">
              <a:lnSpc>
                <a:spcPct val="90000"/>
              </a:lnSpc>
            </a:pPr>
            <a:r>
              <a:rPr lang="en-US" altLang="en-US" sz="2000" dirty="0" smtClean="0">
                <a:latin typeface="Times New Roman" panose="02020603050405020304" pitchFamily="18" charset="0"/>
                <a:cs typeface="Times New Roman" panose="02020603050405020304" pitchFamily="18" charset="0"/>
              </a:rPr>
              <a:t>If greater, should delay dividend repatriations.</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Prior to paying dividends the after-foreign tax marginal product of capital is higher than the discount rate.</a:t>
            </a:r>
          </a:p>
          <a:p>
            <a:pPr lvl="1" eaLnBrk="1" hangingPunct="1">
              <a:lnSpc>
                <a:spcPct val="90000"/>
              </a:lnSpc>
            </a:pPr>
            <a:r>
              <a:rPr lang="en-US" altLang="en-US" sz="2000" dirty="0" smtClean="0">
                <a:latin typeface="Times New Roman" panose="02020603050405020304" pitchFamily="18" charset="0"/>
                <a:cs typeface="Times New Roman" panose="02020603050405020304" pitchFamily="18" charset="0"/>
              </a:rPr>
              <a:t>So the capital stock must be lower than the steady state level.</a:t>
            </a:r>
            <a:endParaRPr lang="en-US" altLang="en-US" sz="2000" dirty="0" smtClean="0"/>
          </a:p>
        </p:txBody>
      </p:sp>
      <p:graphicFrame>
        <p:nvGraphicFramePr>
          <p:cNvPr id="3" name="Object 2"/>
          <p:cNvGraphicFramePr>
            <a:graphicFrameLocks noChangeAspect="1"/>
          </p:cNvGraphicFramePr>
          <p:nvPr/>
        </p:nvGraphicFramePr>
        <p:xfrm>
          <a:off x="4019550" y="2346325"/>
          <a:ext cx="114300" cy="177800"/>
        </p:xfrm>
        <a:graphic>
          <a:graphicData uri="http://schemas.openxmlformats.org/presentationml/2006/ole">
            <mc:AlternateContent xmlns:mc="http://schemas.openxmlformats.org/markup-compatibility/2006">
              <mc:Choice xmlns:v="urn:schemas-microsoft-com:vml" Requires="v">
                <p:oleObj spid="_x0000_s74762" name="Equation" r:id="rId3" imgW="114120" imgH="177480" progId="Equation.DSMT4">
                  <p:embed/>
                </p:oleObj>
              </mc:Choice>
              <mc:Fallback>
                <p:oleObj name="Equation" r:id="rId3" imgW="114120" imgH="177480" progId="Equation.DSMT4">
                  <p:embed/>
                  <p:pic>
                    <p:nvPicPr>
                      <p:cNvPr id="3" name="Object 2"/>
                      <p:cNvPicPr/>
                      <p:nvPr/>
                    </p:nvPicPr>
                    <p:blipFill>
                      <a:blip r:embed="rId4"/>
                      <a:stretch>
                        <a:fillRect/>
                      </a:stretch>
                    </p:blipFill>
                    <p:spPr>
                      <a:xfrm>
                        <a:off x="4019550" y="23463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575088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25" y="547687"/>
            <a:ext cx="8134350" cy="5762625"/>
          </a:xfrm>
          <a:prstGeom prst="rect">
            <a:avLst/>
          </a:prstGeom>
        </p:spPr>
      </p:pic>
    </p:spTree>
    <p:extLst>
      <p:ext uri="{BB962C8B-B14F-4D97-AF65-F5344CB8AC3E}">
        <p14:creationId xmlns:p14="http://schemas.microsoft.com/office/powerpoint/2010/main" val="283449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Debt and taxes.</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Interest deductibility means that higher corporate tax rates encourage debt finance</a:t>
            </a:r>
            <a:r>
              <a:rPr lang="en-US" altLang="en-US" sz="2800" dirty="0" smtClean="0">
                <a:latin typeface="Times New Roman" panose="02020603050405020304" pitchFamily="18" charset="0"/>
                <a:cs typeface="Times New Roman" panose="02020603050405020304" pitchFamily="18" charset="0"/>
              </a:rPr>
              <a:t>.</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Firms have incentives to locate their debt in the highest-tax countries, subject to being able to use deductions.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effect is quite evident internationally, particularly if one compares leverage ratios of affiliates of the same firm.</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Of course, thin-cap and related rules limit the extent to which debt financing is affected by tax rates; but these regulatory restrictions are quite crude and typically do not change the overall pattern of borrowing.</a:t>
            </a:r>
            <a:endParaRPr lang="en-US" altLang="en-US" sz="1600" dirty="0" smtClean="0"/>
          </a:p>
        </p:txBody>
      </p:sp>
      <p:graphicFrame>
        <p:nvGraphicFramePr>
          <p:cNvPr id="3" name="Object 2"/>
          <p:cNvGraphicFramePr>
            <a:graphicFrameLocks noChangeAspect="1"/>
          </p:cNvGraphicFramePr>
          <p:nvPr/>
        </p:nvGraphicFramePr>
        <p:xfrm>
          <a:off x="4019550" y="2346325"/>
          <a:ext cx="114300" cy="177800"/>
        </p:xfrm>
        <a:graphic>
          <a:graphicData uri="http://schemas.openxmlformats.org/presentationml/2006/ole">
            <mc:AlternateContent xmlns:mc="http://schemas.openxmlformats.org/markup-compatibility/2006">
              <mc:Choice xmlns:v="urn:schemas-microsoft-com:vml" Requires="v">
                <p:oleObj spid="_x0000_s70665" name="Equation" r:id="rId3" imgW="114120" imgH="177480" progId="Equation.DSMT4">
                  <p:embed/>
                </p:oleObj>
              </mc:Choice>
              <mc:Fallback>
                <p:oleObj name="Equation" r:id="rId3" imgW="114120" imgH="177480" progId="Equation.DSMT4">
                  <p:embed/>
                  <p:pic>
                    <p:nvPicPr>
                      <p:cNvPr id="3" name="Object 2"/>
                      <p:cNvPicPr/>
                      <p:nvPr/>
                    </p:nvPicPr>
                    <p:blipFill>
                      <a:blip r:embed="rId4"/>
                      <a:stretch>
                        <a:fillRect/>
                      </a:stretch>
                    </p:blipFill>
                    <p:spPr>
                      <a:xfrm>
                        <a:off x="4019550" y="23463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276599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sz="3600" dirty="0" smtClean="0"/>
              <a:t>What is the cross-sectional pattern?</a:t>
            </a:r>
            <a:endParaRPr lang="en-US" altLang="en-US" sz="3600"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One can run a regression</a:t>
            </a:r>
          </a:p>
          <a:p>
            <a:pPr eaLnBrk="1" hangingPunct="1">
              <a:lnSpc>
                <a:spcPct val="90000"/>
              </a:lnSpc>
            </a:pPr>
            <a:endParaRPr lang="en-US" altLang="en-US" sz="24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4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Consistently the evidence points to there being greater investment in low-tax places.</a:t>
            </a:r>
          </a:p>
          <a:p>
            <a:pPr lvl="1" eaLnBrk="1" hangingPunct="1">
              <a:lnSpc>
                <a:spcPct val="90000"/>
              </a:lnSpc>
            </a:pPr>
            <a:r>
              <a:rPr lang="en-US" altLang="en-US" sz="2000" dirty="0" smtClean="0">
                <a:latin typeface="Times New Roman" panose="02020603050405020304" pitchFamily="18" charset="0"/>
                <a:cs typeface="Times New Roman" panose="02020603050405020304" pitchFamily="18" charset="0"/>
              </a:rPr>
              <a:t>For example, </a:t>
            </a:r>
            <a:r>
              <a:rPr lang="en-US" altLang="en-US" sz="2000" dirty="0" err="1" smtClean="0">
                <a:latin typeface="Times New Roman" panose="02020603050405020304" pitchFamily="18" charset="0"/>
                <a:cs typeface="Times New Roman" panose="02020603050405020304" pitchFamily="18" charset="0"/>
              </a:rPr>
              <a:t>Djankov</a:t>
            </a:r>
            <a:r>
              <a:rPr lang="en-US" altLang="en-US" sz="2000" dirty="0" smtClean="0">
                <a:latin typeface="Times New Roman" panose="02020603050405020304" pitchFamily="18" charset="0"/>
                <a:cs typeface="Times New Roman" panose="02020603050405020304" pitchFamily="18" charset="0"/>
              </a:rPr>
              <a:t> et al. (AEJ: Macroeconomics, 2010).</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Is this a valid test of the model?  What might be missing or wrong?  Does it matter whether one has fully controlled for non-tax factors that influence investment levels?</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Should this regression be run at an aggregate level or at the firm level?  What does it mean at a firm level?</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Should this be run as a panel or cross section?</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Should tax effects vary by industry or business line?</a:t>
            </a:r>
          </a:p>
          <a:p>
            <a:pPr eaLnBrk="1" hangingPunct="1">
              <a:lnSpc>
                <a:spcPct val="90000"/>
              </a:lnSpc>
            </a:pPr>
            <a:endParaRPr lang="en-US" altLang="en-US" sz="2800" baseline="-25000" dirty="0" smtClean="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07113079"/>
              </p:ext>
            </p:extLst>
          </p:nvPr>
        </p:nvGraphicFramePr>
        <p:xfrm>
          <a:off x="3200400" y="2514600"/>
          <a:ext cx="2963333" cy="533400"/>
        </p:xfrm>
        <a:graphic>
          <a:graphicData uri="http://schemas.openxmlformats.org/presentationml/2006/ole">
            <mc:AlternateContent xmlns:mc="http://schemas.openxmlformats.org/markup-compatibility/2006">
              <mc:Choice xmlns:v="urn:schemas-microsoft-com:vml" Requires="v">
                <p:oleObj spid="_x0000_s64536" name="Equation" r:id="rId3" imgW="1269720" imgH="228600" progId="Equation.DSMT4">
                  <p:embed/>
                </p:oleObj>
              </mc:Choice>
              <mc:Fallback>
                <p:oleObj name="Equation" r:id="rId3" imgW="1269720" imgH="228600" progId="Equation.DSMT4">
                  <p:embed/>
                  <p:pic>
                    <p:nvPicPr>
                      <p:cNvPr id="0" name=""/>
                      <p:cNvPicPr/>
                      <p:nvPr/>
                    </p:nvPicPr>
                    <p:blipFill>
                      <a:blip r:embed="rId4"/>
                      <a:stretch>
                        <a:fillRect/>
                      </a:stretch>
                    </p:blipFill>
                    <p:spPr>
                      <a:xfrm>
                        <a:off x="3200400" y="2514600"/>
                        <a:ext cx="2963333" cy="533400"/>
                      </a:xfrm>
                      <a:prstGeom prst="rect">
                        <a:avLst/>
                      </a:prstGeom>
                    </p:spPr>
                  </p:pic>
                </p:oleObj>
              </mc:Fallback>
            </mc:AlternateContent>
          </a:graphicData>
        </a:graphic>
      </p:graphicFrame>
    </p:spTree>
    <p:extLst>
      <p:ext uri="{BB962C8B-B14F-4D97-AF65-F5344CB8AC3E}">
        <p14:creationId xmlns:p14="http://schemas.microsoft.com/office/powerpoint/2010/main" val="6698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781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728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Inflation and taxes</a:t>
            </a:r>
            <a:r>
              <a:rPr lang="en-US" altLang="en-US" dirty="0" smtClean="0"/>
              <a:t>.</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Consider an international capital market with foreign borrowers and lenders.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A foreign lender who lends to a U.S. borrower receives an after-tax real return of approximately</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a:latin typeface="Times New Roman" panose="02020603050405020304" pitchFamily="18" charset="0"/>
                <a:cs typeface="Times New Roman" panose="02020603050405020304" pitchFamily="18" charset="0"/>
              </a:rPr>
              <a:t>w</a:t>
            </a:r>
            <a:r>
              <a:rPr lang="en-US" altLang="en-US" sz="2800" dirty="0" smtClean="0">
                <a:latin typeface="Times New Roman" panose="02020603050405020304" pitchFamily="18" charset="0"/>
                <a:cs typeface="Times New Roman" panose="02020603050405020304" pitchFamily="18" charset="0"/>
              </a:rPr>
              <a:t>ith r the U.S. interest rate</a:t>
            </a:r>
            <a:r>
              <a:rPr lang="en-US" altLang="en-US" sz="2800" dirty="0" smtClean="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é </a:t>
            </a:r>
            <a:r>
              <a:rPr lang="en-US" altLang="en-US" sz="2800" dirty="0" smtClean="0">
                <a:latin typeface="Times New Roman" panose="02020603050405020304" pitchFamily="18" charset="0"/>
                <a:cs typeface="Times New Roman" panose="02020603050405020304" pitchFamily="18" charset="0"/>
              </a:rPr>
              <a:t>the change in the exchange rate, and </a:t>
            </a:r>
            <a:r>
              <a:rPr lang="el-GR" altLang="en-US" sz="2800" dirty="0" smtClean="0">
                <a:latin typeface="Times New Roman" panose="02020603050405020304" pitchFamily="18" charset="0"/>
                <a:cs typeface="Times New Roman" panose="02020603050405020304" pitchFamily="18" charset="0"/>
              </a:rPr>
              <a:t>π</a:t>
            </a:r>
            <a:r>
              <a:rPr lang="en-US" altLang="en-US" sz="2800" dirty="0" smtClean="0">
                <a:latin typeface="Times New Roman" panose="02020603050405020304" pitchFamily="18" charset="0"/>
                <a:cs typeface="Times New Roman" panose="02020603050405020304" pitchFamily="18" charset="0"/>
              </a:rPr>
              <a:t>* the foreign inflation rate.</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θ* is the foreign tax rate on interest income, and g* is the foreign tax rate on exchange gains and losses.</a:t>
            </a:r>
            <a:endParaRPr lang="en-US" altLang="en-US" sz="1600" dirty="0" smtClean="0"/>
          </a:p>
        </p:txBody>
      </p:sp>
      <p:graphicFrame>
        <p:nvGraphicFramePr>
          <p:cNvPr id="3" name="Object 2"/>
          <p:cNvGraphicFramePr>
            <a:graphicFrameLocks noChangeAspect="1"/>
          </p:cNvGraphicFramePr>
          <p:nvPr/>
        </p:nvGraphicFramePr>
        <p:xfrm>
          <a:off x="4019550" y="2346325"/>
          <a:ext cx="114300" cy="177800"/>
        </p:xfrm>
        <a:graphic>
          <a:graphicData uri="http://schemas.openxmlformats.org/presentationml/2006/ole">
            <mc:AlternateContent xmlns:mc="http://schemas.openxmlformats.org/markup-compatibility/2006">
              <mc:Choice xmlns:v="urn:schemas-microsoft-com:vml" Requires="v">
                <p:oleObj spid="_x0000_s69654" name="Equation" r:id="rId3" imgW="114120" imgH="177480" progId="Equation.DSMT4">
                  <p:embed/>
                </p:oleObj>
              </mc:Choice>
              <mc:Fallback>
                <p:oleObj name="Equation" r:id="rId3" imgW="114120" imgH="177480" progId="Equation.DSMT4">
                  <p:embed/>
                  <p:pic>
                    <p:nvPicPr>
                      <p:cNvPr id="3" name="Object 2"/>
                      <p:cNvPicPr/>
                      <p:nvPr/>
                    </p:nvPicPr>
                    <p:blipFill>
                      <a:blip r:embed="rId4"/>
                      <a:stretch>
                        <a:fillRect/>
                      </a:stretch>
                    </p:blipFill>
                    <p:spPr>
                      <a:xfrm>
                        <a:off x="4019550" y="2346325"/>
                        <a:ext cx="114300" cy="177800"/>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2879725" y="3886200"/>
          <a:ext cx="3467100" cy="533400"/>
        </p:xfrm>
        <a:graphic>
          <a:graphicData uri="http://schemas.openxmlformats.org/presentationml/2006/ole">
            <mc:AlternateContent xmlns:mc="http://schemas.openxmlformats.org/markup-compatibility/2006">
              <mc:Choice xmlns:v="urn:schemas-microsoft-com:vml" Requires="v">
                <p:oleObj spid="_x0000_s69655" name="Equation" r:id="rId5" imgW="1650960" imgH="253800" progId="Equation.DSMT4">
                  <p:embed/>
                </p:oleObj>
              </mc:Choice>
              <mc:Fallback>
                <p:oleObj name="Equation" r:id="rId5" imgW="1650960" imgH="253800" progId="Equation.DSMT4">
                  <p:embed/>
                  <p:pic>
                    <p:nvPicPr>
                      <p:cNvPr id="4" name="Object 3"/>
                      <p:cNvPicPr/>
                      <p:nvPr/>
                    </p:nvPicPr>
                    <p:blipFill>
                      <a:blip r:embed="rId6"/>
                      <a:stretch>
                        <a:fillRect/>
                      </a:stretch>
                    </p:blipFill>
                    <p:spPr>
                      <a:xfrm>
                        <a:off x="2879725" y="3886200"/>
                        <a:ext cx="3467100" cy="533400"/>
                      </a:xfrm>
                      <a:prstGeom prst="rect">
                        <a:avLst/>
                      </a:prstGeom>
                    </p:spPr>
                  </p:pic>
                </p:oleObj>
              </mc:Fallback>
            </mc:AlternateContent>
          </a:graphicData>
        </a:graphic>
      </p:graphicFrame>
    </p:spTree>
    <p:extLst>
      <p:ext uri="{BB962C8B-B14F-4D97-AF65-F5344CB8AC3E}">
        <p14:creationId xmlns:p14="http://schemas.microsoft.com/office/powerpoint/2010/main" val="2696605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Exchange rates.</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Suppose that exchange rates are determined by purchasing power parity.</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This is the most compelling framework theoretically.</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The empirical evidence is controversial.</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Then a country’s currency devalues at its rate of inflation, so </a:t>
            </a: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Consequently, </a:t>
            </a:r>
          </a:p>
        </p:txBody>
      </p:sp>
      <p:graphicFrame>
        <p:nvGraphicFramePr>
          <p:cNvPr id="2" name="Object 1"/>
          <p:cNvGraphicFramePr>
            <a:graphicFrameLocks noChangeAspect="1"/>
          </p:cNvGraphicFramePr>
          <p:nvPr>
            <p:extLst>
              <p:ext uri="{D42A27DB-BD31-4B8C-83A1-F6EECF244321}">
                <p14:modId xmlns:p14="http://schemas.microsoft.com/office/powerpoint/2010/main" val="1261566630"/>
              </p:ext>
            </p:extLst>
          </p:nvPr>
        </p:nvGraphicFramePr>
        <p:xfrm>
          <a:off x="4006852" y="4608116"/>
          <a:ext cx="1393030" cy="361156"/>
        </p:xfrm>
        <a:graphic>
          <a:graphicData uri="http://schemas.openxmlformats.org/presentationml/2006/ole">
            <mc:AlternateContent xmlns:mc="http://schemas.openxmlformats.org/markup-compatibility/2006">
              <mc:Choice xmlns:v="urn:schemas-microsoft-com:vml" Requires="v">
                <p:oleObj spid="_x0000_s61484" name="Equation" r:id="rId3" imgW="685800" imgH="177480" progId="Equation.DSMT4">
                  <p:embed/>
                </p:oleObj>
              </mc:Choice>
              <mc:Fallback>
                <p:oleObj name="Equation" r:id="rId3" imgW="685800" imgH="177480" progId="Equation.DSMT4">
                  <p:embed/>
                  <p:pic>
                    <p:nvPicPr>
                      <p:cNvPr id="0" name=""/>
                      <p:cNvPicPr/>
                      <p:nvPr/>
                    </p:nvPicPr>
                    <p:blipFill>
                      <a:blip r:embed="rId4"/>
                      <a:stretch>
                        <a:fillRect/>
                      </a:stretch>
                    </p:blipFill>
                    <p:spPr>
                      <a:xfrm>
                        <a:off x="4006852" y="4608116"/>
                        <a:ext cx="1393030" cy="361156"/>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50193915"/>
              </p:ext>
            </p:extLst>
          </p:nvPr>
        </p:nvGraphicFramePr>
        <p:xfrm>
          <a:off x="4267200" y="5638800"/>
          <a:ext cx="1132682" cy="798027"/>
        </p:xfrm>
        <a:graphic>
          <a:graphicData uri="http://schemas.openxmlformats.org/presentationml/2006/ole">
            <mc:AlternateContent xmlns:mc="http://schemas.openxmlformats.org/markup-compatibility/2006">
              <mc:Choice xmlns:v="urn:schemas-microsoft-com:vml" Requires="v">
                <p:oleObj spid="_x0000_s61485" name="Equation" r:id="rId5" imgW="558720" imgH="393480" progId="Equation.DSMT4">
                  <p:embed/>
                </p:oleObj>
              </mc:Choice>
              <mc:Fallback>
                <p:oleObj name="Equation" r:id="rId5" imgW="558720" imgH="393480" progId="Equation.DSMT4">
                  <p:embed/>
                  <p:pic>
                    <p:nvPicPr>
                      <p:cNvPr id="0" name=""/>
                      <p:cNvPicPr/>
                      <p:nvPr/>
                    </p:nvPicPr>
                    <p:blipFill>
                      <a:blip r:embed="rId6"/>
                      <a:stretch>
                        <a:fillRect/>
                      </a:stretch>
                    </p:blipFill>
                    <p:spPr>
                      <a:xfrm>
                        <a:off x="4267200" y="5638800"/>
                        <a:ext cx="1132682" cy="798027"/>
                      </a:xfrm>
                      <a:prstGeom prst="rect">
                        <a:avLst/>
                      </a:prstGeom>
                    </p:spPr>
                  </p:pic>
                </p:oleObj>
              </mc:Fallback>
            </mc:AlternateContent>
          </a:graphicData>
        </a:graphic>
      </p:graphicFrame>
    </p:spTree>
    <p:extLst>
      <p:ext uri="{BB962C8B-B14F-4D97-AF65-F5344CB8AC3E}">
        <p14:creationId xmlns:p14="http://schemas.microsoft.com/office/powerpoint/2010/main" val="2337660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Lending.</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Differentiate the borrowing equation</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a:latin typeface="Times New Roman" panose="02020603050405020304" pitchFamily="18" charset="0"/>
                <a:cs typeface="Times New Roman" panose="02020603050405020304" pitchFamily="18" charset="0"/>
              </a:rPr>
              <a:t>w</a:t>
            </a:r>
            <a:r>
              <a:rPr lang="en-US" altLang="en-US" sz="2800" dirty="0" smtClean="0">
                <a:latin typeface="Times New Roman" panose="02020603050405020304" pitchFamily="18" charset="0"/>
                <a:cs typeface="Times New Roman" panose="02020603050405020304" pitchFamily="18" charset="0"/>
              </a:rPr>
              <a:t>ith respect to </a:t>
            </a:r>
            <a:r>
              <a:rPr lang="el-GR" altLang="en-US" sz="2800" dirty="0" smtClean="0">
                <a:latin typeface="Times New Roman" panose="02020603050405020304" pitchFamily="18" charset="0"/>
                <a:cs typeface="Times New Roman" panose="02020603050405020304" pitchFamily="18" charset="0"/>
              </a:rPr>
              <a:t>π</a:t>
            </a:r>
            <a:r>
              <a:rPr lang="en-US" altLang="en-US" sz="2800" dirty="0" smtClean="0">
                <a:latin typeface="Times New Roman" panose="02020603050405020304" pitchFamily="18" charset="0"/>
                <a:cs typeface="Times New Roman" panose="02020603050405020304" pitchFamily="18" charset="0"/>
              </a:rPr>
              <a:t>, and set this equal to zero. </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Imposing that </a:t>
            </a: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This produces</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1600" dirty="0" smtClean="0"/>
          </a:p>
        </p:txBody>
      </p:sp>
      <p:graphicFrame>
        <p:nvGraphicFramePr>
          <p:cNvPr id="3" name="Object 2"/>
          <p:cNvGraphicFramePr>
            <a:graphicFrameLocks noChangeAspect="1"/>
          </p:cNvGraphicFramePr>
          <p:nvPr/>
        </p:nvGraphicFramePr>
        <p:xfrm>
          <a:off x="4019550" y="2346325"/>
          <a:ext cx="114300" cy="177800"/>
        </p:xfrm>
        <a:graphic>
          <a:graphicData uri="http://schemas.openxmlformats.org/presentationml/2006/ole">
            <mc:AlternateContent xmlns:mc="http://schemas.openxmlformats.org/markup-compatibility/2006">
              <mc:Choice xmlns:v="urn:schemas-microsoft-com:vml" Requires="v">
                <p:oleObj spid="_x0000_s62561" name="Equation" r:id="rId3" imgW="114120" imgH="177480" progId="Equation.DSMT4">
                  <p:embed/>
                </p:oleObj>
              </mc:Choice>
              <mc:Fallback>
                <p:oleObj name="Equation" r:id="rId3" imgW="114120" imgH="177480" progId="Equation.DSMT4">
                  <p:embed/>
                  <p:pic>
                    <p:nvPicPr>
                      <p:cNvPr id="3" name="Object 2"/>
                      <p:cNvPicPr/>
                      <p:nvPr/>
                    </p:nvPicPr>
                    <p:blipFill>
                      <a:blip r:embed="rId4"/>
                      <a:stretch>
                        <a:fillRect/>
                      </a:stretch>
                    </p:blipFill>
                    <p:spPr>
                      <a:xfrm>
                        <a:off x="4019550" y="2346325"/>
                        <a:ext cx="114300" cy="177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94201624"/>
              </p:ext>
            </p:extLst>
          </p:nvPr>
        </p:nvGraphicFramePr>
        <p:xfrm>
          <a:off x="3112604" y="2667000"/>
          <a:ext cx="3467100" cy="533400"/>
        </p:xfrm>
        <a:graphic>
          <a:graphicData uri="http://schemas.openxmlformats.org/presentationml/2006/ole">
            <mc:AlternateContent xmlns:mc="http://schemas.openxmlformats.org/markup-compatibility/2006">
              <mc:Choice xmlns:v="urn:schemas-microsoft-com:vml" Requires="v">
                <p:oleObj spid="_x0000_s62562" name="Equation" r:id="rId5" imgW="1650960" imgH="253800" progId="Equation.DSMT4">
                  <p:embed/>
                </p:oleObj>
              </mc:Choice>
              <mc:Fallback>
                <p:oleObj name="Equation" r:id="rId5" imgW="1650960" imgH="253800" progId="Equation.DSMT4">
                  <p:embed/>
                  <p:pic>
                    <p:nvPicPr>
                      <p:cNvPr id="4" name="Object 3"/>
                      <p:cNvPicPr/>
                      <p:nvPr/>
                    </p:nvPicPr>
                    <p:blipFill>
                      <a:blip r:embed="rId6"/>
                      <a:stretch>
                        <a:fillRect/>
                      </a:stretch>
                    </p:blipFill>
                    <p:spPr>
                      <a:xfrm>
                        <a:off x="3112604" y="2667000"/>
                        <a:ext cx="3467100" cy="533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8387222"/>
              </p:ext>
            </p:extLst>
          </p:nvPr>
        </p:nvGraphicFramePr>
        <p:xfrm>
          <a:off x="4279813" y="4000742"/>
          <a:ext cx="1132682" cy="798027"/>
        </p:xfrm>
        <a:graphic>
          <a:graphicData uri="http://schemas.openxmlformats.org/presentationml/2006/ole">
            <mc:AlternateContent xmlns:mc="http://schemas.openxmlformats.org/markup-compatibility/2006">
              <mc:Choice xmlns:v="urn:schemas-microsoft-com:vml" Requires="v">
                <p:oleObj spid="_x0000_s62563" name="Equation" r:id="rId7" imgW="558720" imgH="393480" progId="Equation.DSMT4">
                  <p:embed/>
                </p:oleObj>
              </mc:Choice>
              <mc:Fallback>
                <p:oleObj name="Equation" r:id="rId7" imgW="558720" imgH="393480" progId="Equation.DSMT4">
                  <p:embed/>
                  <p:pic>
                    <p:nvPicPr>
                      <p:cNvPr id="3" name="Object 2"/>
                      <p:cNvPicPr/>
                      <p:nvPr/>
                    </p:nvPicPr>
                    <p:blipFill>
                      <a:blip r:embed="rId8"/>
                      <a:stretch>
                        <a:fillRect/>
                      </a:stretch>
                    </p:blipFill>
                    <p:spPr>
                      <a:xfrm>
                        <a:off x="4279813" y="4000742"/>
                        <a:ext cx="1132682" cy="798027"/>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594676975"/>
              </p:ext>
            </p:extLst>
          </p:nvPr>
        </p:nvGraphicFramePr>
        <p:xfrm>
          <a:off x="3962399" y="5336133"/>
          <a:ext cx="1767509" cy="908303"/>
        </p:xfrm>
        <a:graphic>
          <a:graphicData uri="http://schemas.openxmlformats.org/presentationml/2006/ole">
            <mc:AlternateContent xmlns:mc="http://schemas.openxmlformats.org/markup-compatibility/2006">
              <mc:Choice xmlns:v="urn:schemas-microsoft-com:vml" Requires="v">
                <p:oleObj spid="_x0000_s62564" name="Equation" r:id="rId9" imgW="914400" imgH="469800" progId="Equation.DSMT4">
                  <p:embed/>
                </p:oleObj>
              </mc:Choice>
              <mc:Fallback>
                <p:oleObj name="Equation" r:id="rId9" imgW="914400" imgH="469800" progId="Equation.DSMT4">
                  <p:embed/>
                  <p:pic>
                    <p:nvPicPr>
                      <p:cNvPr id="0" name=""/>
                      <p:cNvPicPr/>
                      <p:nvPr/>
                    </p:nvPicPr>
                    <p:blipFill>
                      <a:blip r:embed="rId10"/>
                      <a:stretch>
                        <a:fillRect/>
                      </a:stretch>
                    </p:blipFill>
                    <p:spPr>
                      <a:xfrm>
                        <a:off x="3962399" y="5336133"/>
                        <a:ext cx="1767509" cy="908303"/>
                      </a:xfrm>
                      <a:prstGeom prst="rect">
                        <a:avLst/>
                      </a:prstGeom>
                    </p:spPr>
                  </p:pic>
                </p:oleObj>
              </mc:Fallback>
            </mc:AlternateContent>
          </a:graphicData>
        </a:graphic>
      </p:graphicFrame>
    </p:spTree>
    <p:extLst>
      <p:ext uri="{BB962C8B-B14F-4D97-AF65-F5344CB8AC3E}">
        <p14:creationId xmlns:p14="http://schemas.microsoft.com/office/powerpoint/2010/main" val="2365394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Inflation and capital</a:t>
            </a:r>
            <a:r>
              <a:rPr lang="en-US" altLang="en-US" dirty="0" smtClean="0"/>
              <a:t>.</a:t>
            </a:r>
            <a:endParaRPr lang="en-US" altLang="en-US" dirty="0" smtClean="0"/>
          </a:p>
        </p:txBody>
      </p:sp>
      <p:sp>
        <p:nvSpPr>
          <p:cNvPr id="5123" name="Rectangle 3"/>
          <p:cNvSpPr>
            <a:spLocks noGrp="1" noChangeArrowheads="1"/>
          </p:cNvSpPr>
          <p:nvPr>
            <p:ph idx="1"/>
          </p:nvPr>
        </p:nvSpPr>
        <p:spPr>
          <a:xfrm>
            <a:off x="1182688" y="2017713"/>
            <a:ext cx="7772400" cy="48402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What is implied by                           ?</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If foreign lenders are taxed at the same rate on their interest income and exchange gains, then</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This is not the Feldstein/Darby effect.</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As a result, domestic inflation</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Reduces saving (after-tax real returns decline)</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Increases investment (after-tax borrowing costs decline)</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Causes capital inflows from abroad.</a:t>
            </a: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1600" dirty="0" smtClean="0"/>
          </a:p>
        </p:txBody>
      </p:sp>
      <p:graphicFrame>
        <p:nvGraphicFramePr>
          <p:cNvPr id="3" name="Object 2"/>
          <p:cNvGraphicFramePr>
            <a:graphicFrameLocks noChangeAspect="1"/>
          </p:cNvGraphicFramePr>
          <p:nvPr/>
        </p:nvGraphicFramePr>
        <p:xfrm>
          <a:off x="4019550" y="2346325"/>
          <a:ext cx="114300" cy="177800"/>
        </p:xfrm>
        <a:graphic>
          <a:graphicData uri="http://schemas.openxmlformats.org/presentationml/2006/ole">
            <mc:AlternateContent xmlns:mc="http://schemas.openxmlformats.org/markup-compatibility/2006">
              <mc:Choice xmlns:v="urn:schemas-microsoft-com:vml" Requires="v">
                <p:oleObj spid="_x0000_s63547" name="Equation" r:id="rId3" imgW="114120" imgH="177480" progId="Equation.DSMT4">
                  <p:embed/>
                </p:oleObj>
              </mc:Choice>
              <mc:Fallback>
                <p:oleObj name="Equation" r:id="rId3" imgW="114120" imgH="177480" progId="Equation.DSMT4">
                  <p:embed/>
                  <p:pic>
                    <p:nvPicPr>
                      <p:cNvPr id="3" name="Object 2"/>
                      <p:cNvPicPr/>
                      <p:nvPr/>
                    </p:nvPicPr>
                    <p:blipFill>
                      <a:blip r:embed="rId4"/>
                      <a:stretch>
                        <a:fillRect/>
                      </a:stretch>
                    </p:blipFill>
                    <p:spPr>
                      <a:xfrm>
                        <a:off x="4019550" y="2346325"/>
                        <a:ext cx="114300" cy="1778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512338467"/>
              </p:ext>
            </p:extLst>
          </p:nvPr>
        </p:nvGraphicFramePr>
        <p:xfrm>
          <a:off x="4572000" y="1828800"/>
          <a:ext cx="1767509" cy="908303"/>
        </p:xfrm>
        <a:graphic>
          <a:graphicData uri="http://schemas.openxmlformats.org/presentationml/2006/ole">
            <mc:AlternateContent xmlns:mc="http://schemas.openxmlformats.org/markup-compatibility/2006">
              <mc:Choice xmlns:v="urn:schemas-microsoft-com:vml" Requires="v">
                <p:oleObj spid="_x0000_s63548" name="Equation" r:id="rId5" imgW="914400" imgH="469800" progId="Equation.DSMT4">
                  <p:embed/>
                </p:oleObj>
              </mc:Choice>
              <mc:Fallback>
                <p:oleObj name="Equation" r:id="rId5" imgW="914400" imgH="469800" progId="Equation.DSMT4">
                  <p:embed/>
                  <p:pic>
                    <p:nvPicPr>
                      <p:cNvPr id="2" name="Object 1"/>
                      <p:cNvPicPr/>
                      <p:nvPr/>
                    </p:nvPicPr>
                    <p:blipFill>
                      <a:blip r:embed="rId6"/>
                      <a:stretch>
                        <a:fillRect/>
                      </a:stretch>
                    </p:blipFill>
                    <p:spPr>
                      <a:xfrm>
                        <a:off x="4572000" y="1828800"/>
                        <a:ext cx="1767509" cy="90830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57296703"/>
              </p:ext>
            </p:extLst>
          </p:nvPr>
        </p:nvGraphicFramePr>
        <p:xfrm>
          <a:off x="4937125" y="3883025"/>
          <a:ext cx="884238" cy="760413"/>
        </p:xfrm>
        <a:graphic>
          <a:graphicData uri="http://schemas.openxmlformats.org/presentationml/2006/ole">
            <mc:AlternateContent xmlns:mc="http://schemas.openxmlformats.org/markup-compatibility/2006">
              <mc:Choice xmlns:v="urn:schemas-microsoft-com:vml" Requires="v">
                <p:oleObj spid="_x0000_s63549" name="Equation" r:id="rId7" imgW="457200" imgH="393480" progId="Equation.DSMT4">
                  <p:embed/>
                </p:oleObj>
              </mc:Choice>
              <mc:Fallback>
                <p:oleObj name="Equation" r:id="rId7" imgW="457200" imgH="393480" progId="Equation.DSMT4">
                  <p:embed/>
                  <p:pic>
                    <p:nvPicPr>
                      <p:cNvPr id="2" name="Object 1"/>
                      <p:cNvPicPr/>
                      <p:nvPr/>
                    </p:nvPicPr>
                    <p:blipFill>
                      <a:blip r:embed="rId8"/>
                      <a:stretch>
                        <a:fillRect/>
                      </a:stretch>
                    </p:blipFill>
                    <p:spPr>
                      <a:xfrm>
                        <a:off x="4937125" y="3883025"/>
                        <a:ext cx="884238" cy="760413"/>
                      </a:xfrm>
                      <a:prstGeom prst="rect">
                        <a:avLst/>
                      </a:prstGeom>
                    </p:spPr>
                  </p:pic>
                </p:oleObj>
              </mc:Fallback>
            </mc:AlternateContent>
          </a:graphicData>
        </a:graphic>
      </p:graphicFrame>
    </p:spTree>
    <p:extLst>
      <p:ext uri="{BB962C8B-B14F-4D97-AF65-F5344CB8AC3E}">
        <p14:creationId xmlns:p14="http://schemas.microsoft.com/office/powerpoint/2010/main" val="3154020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fontAlgn="auto" hangingPunct="1">
              <a:spcAft>
                <a:spcPts val="0"/>
              </a:spcAft>
              <a:defRPr/>
            </a:pPr>
            <a:r>
              <a:rPr lang="en-US"/>
              <a:t>Why become a tax haven?</a:t>
            </a:r>
          </a:p>
        </p:txBody>
      </p:sp>
      <p:sp>
        <p:nvSpPr>
          <p:cNvPr id="43011" name="Rectangle 3"/>
          <p:cNvSpPr>
            <a:spLocks noGrp="1" noChangeArrowheads="1"/>
          </p:cNvSpPr>
          <p:nvPr>
            <p:ph idx="1"/>
          </p:nvPr>
        </p:nvSpPr>
        <p:spPr>
          <a:xfrm>
            <a:off x="1182688" y="2017712"/>
            <a:ext cx="7772400" cy="4459287"/>
          </a:xfrm>
        </p:spPr>
        <p:txBody>
          <a:bodyPr/>
          <a:lstStyle/>
          <a:p>
            <a:pPr eaLnBrk="1" hangingPunct="1">
              <a:lnSpc>
                <a:spcPct val="80000"/>
              </a:lnSpc>
            </a:pPr>
            <a:r>
              <a:rPr lang="en-US" altLang="en-US" sz="2400" dirty="0" smtClean="0"/>
              <a:t>Becoming a tax haven permits you to attract foreign investment and the economic goodies that come with it.</a:t>
            </a:r>
          </a:p>
          <a:p>
            <a:pPr eaLnBrk="1" hangingPunct="1">
              <a:lnSpc>
                <a:spcPct val="80000"/>
              </a:lnSpc>
            </a:pPr>
            <a:r>
              <a:rPr lang="en-US" altLang="en-US" sz="2400" dirty="0" smtClean="0"/>
              <a:t>Also, the alternative of trying to tax foreign investment is problematic for a small country.</a:t>
            </a:r>
          </a:p>
          <a:p>
            <a:pPr lvl="1" eaLnBrk="1" hangingPunct="1">
              <a:lnSpc>
                <a:spcPct val="80000"/>
              </a:lnSpc>
            </a:pPr>
            <a:r>
              <a:rPr lang="en-US" altLang="en-US" sz="1800" dirty="0" smtClean="0"/>
              <a:t>Theory suggests that it is not possible to impose tax burdens on foreign investors who always have other potential investment locations.</a:t>
            </a:r>
          </a:p>
          <a:p>
            <a:pPr lvl="1" eaLnBrk="1" hangingPunct="1">
              <a:lnSpc>
                <a:spcPct val="80000"/>
              </a:lnSpc>
            </a:pPr>
            <a:r>
              <a:rPr lang="en-US" altLang="en-US" sz="1800" dirty="0" smtClean="0"/>
              <a:t>Attempts to tax foreign investors simply reduce local wages in the end.</a:t>
            </a:r>
          </a:p>
          <a:p>
            <a:pPr eaLnBrk="1" hangingPunct="1">
              <a:lnSpc>
                <a:spcPct val="80000"/>
              </a:lnSpc>
            </a:pPr>
            <a:r>
              <a:rPr lang="en-US" altLang="en-US" sz="2400" dirty="0" smtClean="0"/>
              <a:t>Why isn’t everyone a tax haven?</a:t>
            </a:r>
          </a:p>
          <a:p>
            <a:pPr lvl="1" eaLnBrk="1" hangingPunct="1">
              <a:lnSpc>
                <a:spcPct val="80000"/>
              </a:lnSpc>
            </a:pPr>
            <a:r>
              <a:rPr lang="en-US" altLang="en-US" sz="1800" dirty="0" smtClean="0"/>
              <a:t>It may not work for everyone.</a:t>
            </a:r>
          </a:p>
          <a:p>
            <a:pPr lvl="1" eaLnBrk="1" hangingPunct="1">
              <a:lnSpc>
                <a:spcPct val="80000"/>
              </a:lnSpc>
            </a:pPr>
            <a:r>
              <a:rPr lang="en-US" altLang="en-US" sz="1800" dirty="0" smtClean="0"/>
              <a:t>In particular, countries without good governance regimes are unable to attract foreign investment with low tax rates, and these countries seldom become tax havens.</a:t>
            </a:r>
          </a:p>
        </p:txBody>
      </p:sp>
    </p:spTree>
    <p:extLst>
      <p:ext uri="{BB962C8B-B14F-4D97-AF65-F5344CB8AC3E}">
        <p14:creationId xmlns:p14="http://schemas.microsoft.com/office/powerpoint/2010/main" val="4252525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46063" y="930275"/>
            <a:ext cx="77724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0"/>
              </a:spcBef>
            </a:pPr>
            <a:r>
              <a:rPr lang="en-US" altLang="en-US" sz="3200" i="1">
                <a:solidFill>
                  <a:schemeClr val="tx2"/>
                </a:solidFill>
                <a:latin typeface="Arial Narrow" panose="020B0606020202030204" pitchFamily="34" charset="0"/>
              </a:rPr>
              <a:t>Ratio of US FDI to GDP for 4 Groups of Countries</a:t>
            </a:r>
            <a:r>
              <a:rPr lang="en-US" altLang="en-US" sz="4400">
                <a:solidFill>
                  <a:schemeClr val="tx2"/>
                </a:solidFill>
                <a:latin typeface="Arial" panose="020B0604020202020204" pitchFamily="34" charset="0"/>
              </a:rPr>
              <a:t> </a:t>
            </a:r>
          </a:p>
        </p:txBody>
      </p:sp>
      <p:sp>
        <p:nvSpPr>
          <p:cNvPr id="44035" name="Rectangle 3"/>
          <p:cNvSpPr>
            <a:spLocks noChangeArrowheads="1"/>
          </p:cNvSpPr>
          <p:nvPr/>
        </p:nvSpPr>
        <p:spPr bwMode="auto">
          <a:xfrm>
            <a:off x="381000" y="16002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l" eaLnBrk="1" hangingPunct="1"/>
            <a:endParaRPr lang="en-US" altLang="en-US" sz="2800">
              <a:latin typeface="Arial Narrow" panose="020B0606020202030204" pitchFamily="34" charset="0"/>
            </a:endParaRPr>
          </a:p>
        </p:txBody>
      </p:sp>
      <p:pic>
        <p:nvPicPr>
          <p:cNvPr id="440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43000"/>
            <a:ext cx="8610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901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fontAlgn="auto" hangingPunct="1">
              <a:spcAft>
                <a:spcPts val="0"/>
              </a:spcAft>
              <a:defRPr/>
            </a:pPr>
            <a:r>
              <a:rPr lang="en-US" dirty="0"/>
              <a:t>Characteristics of tax havens.</a:t>
            </a:r>
          </a:p>
        </p:txBody>
      </p:sp>
      <p:sp>
        <p:nvSpPr>
          <p:cNvPr id="45059" name="Rectangle 3"/>
          <p:cNvSpPr>
            <a:spLocks noGrp="1" noChangeArrowheads="1"/>
          </p:cNvSpPr>
          <p:nvPr>
            <p:ph idx="1"/>
          </p:nvPr>
        </p:nvSpPr>
        <p:spPr/>
        <p:txBody>
          <a:bodyPr/>
          <a:lstStyle/>
          <a:p>
            <a:pPr eaLnBrk="1" hangingPunct="1">
              <a:lnSpc>
                <a:spcPct val="90000"/>
              </a:lnSpc>
            </a:pPr>
            <a:r>
              <a:rPr lang="en-US" altLang="en-US" sz="2400" dirty="0" smtClean="0"/>
              <a:t>Compared to other countries, tax havens are:</a:t>
            </a:r>
          </a:p>
          <a:p>
            <a:pPr lvl="1" eaLnBrk="1" hangingPunct="1">
              <a:lnSpc>
                <a:spcPct val="90000"/>
              </a:lnSpc>
            </a:pPr>
            <a:r>
              <a:rPr lang="en-US" altLang="en-US" sz="2000" dirty="0" smtClean="0"/>
              <a:t>Smaller (most below 1 million in population).</a:t>
            </a:r>
          </a:p>
          <a:p>
            <a:pPr lvl="1" eaLnBrk="1" hangingPunct="1">
              <a:lnSpc>
                <a:spcPct val="90000"/>
              </a:lnSpc>
            </a:pPr>
            <a:r>
              <a:rPr lang="en-US" altLang="en-US" sz="2000" dirty="0" smtClean="0"/>
              <a:t>More affluent (high GDP per capita).</a:t>
            </a:r>
          </a:p>
          <a:p>
            <a:pPr lvl="1" eaLnBrk="1" hangingPunct="1">
              <a:lnSpc>
                <a:spcPct val="90000"/>
              </a:lnSpc>
            </a:pPr>
            <a:r>
              <a:rPr lang="en-US" altLang="en-US" sz="2000" dirty="0" smtClean="0"/>
              <a:t>Much better governed, as measured by political stability, rule of law, control of corruption and voice and accountability.</a:t>
            </a:r>
          </a:p>
          <a:p>
            <a:pPr eaLnBrk="1" hangingPunct="1">
              <a:lnSpc>
                <a:spcPct val="90000"/>
              </a:lnSpc>
            </a:pPr>
            <a:r>
              <a:rPr lang="en-US" altLang="en-US" sz="2400" dirty="0" smtClean="0"/>
              <a:t>Moreover, tax havens are much better governed that other countries at the same level of affluence.</a:t>
            </a:r>
          </a:p>
          <a:p>
            <a:pPr eaLnBrk="1" hangingPunct="1">
              <a:lnSpc>
                <a:spcPct val="90000"/>
              </a:lnSpc>
            </a:pPr>
            <a:r>
              <a:rPr lang="en-US" altLang="en-US" sz="2400" dirty="0" smtClean="0"/>
              <a:t>It seems likely that this reflects the importance of good government in attracting investment.</a:t>
            </a:r>
          </a:p>
        </p:txBody>
      </p:sp>
    </p:spTree>
    <p:extLst>
      <p:ext uri="{BB962C8B-B14F-4D97-AF65-F5344CB8AC3E}">
        <p14:creationId xmlns:p14="http://schemas.microsoft.com/office/powerpoint/2010/main" val="2305721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274638"/>
            <a:ext cx="8229600" cy="517525"/>
          </a:xfrm>
        </p:spPr>
        <p:txBody>
          <a:bodyPr>
            <a:normAutofit fontScale="90000"/>
          </a:bodyPr>
          <a:lstStyle/>
          <a:p>
            <a:pPr eaLnBrk="1" fontAlgn="auto" hangingPunct="1">
              <a:spcAft>
                <a:spcPts val="0"/>
              </a:spcAft>
              <a:defRPr/>
            </a:pPr>
            <a:r>
              <a:rPr lang="en-US" sz="3200" i="1">
                <a:latin typeface="Arial Narrow" pitchFamily="34" charset="0"/>
              </a:rPr>
              <a:t>Governance and GDP (All Countries)</a:t>
            </a:r>
            <a:endParaRPr lang="en-US"/>
          </a:p>
        </p:txBody>
      </p:sp>
      <p:pic>
        <p:nvPicPr>
          <p:cNvPr id="460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822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17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274638"/>
            <a:ext cx="8229600" cy="517525"/>
          </a:xfrm>
        </p:spPr>
        <p:txBody>
          <a:bodyPr>
            <a:normAutofit fontScale="90000"/>
          </a:bodyPr>
          <a:lstStyle/>
          <a:p>
            <a:pPr eaLnBrk="1" fontAlgn="auto" hangingPunct="1">
              <a:spcAft>
                <a:spcPts val="0"/>
              </a:spcAft>
              <a:defRPr/>
            </a:pPr>
            <a:r>
              <a:rPr lang="en-US" sz="3200" i="1">
                <a:latin typeface="Arial Narrow" pitchFamily="34" charset="0"/>
              </a:rPr>
              <a:t>Governance and GDP (Small Countries)</a:t>
            </a:r>
            <a:endParaRPr lang="en-US"/>
          </a:p>
        </p:txBody>
      </p:sp>
      <p:pic>
        <p:nvPicPr>
          <p:cNvPr id="471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8305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841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Add income shifting</a:t>
            </a:r>
            <a:r>
              <a:rPr lang="en-US" altLang="en-US" dirty="0" smtClean="0"/>
              <a:t>.</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Suppose that firms need not report “true” income, but any misreporting is costly.</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Maximize </a:t>
            </a:r>
          </a:p>
          <a:p>
            <a:pPr eaLnBrk="1" hangingPunct="1">
              <a:lnSpc>
                <a:spcPct val="90000"/>
              </a:lnSpc>
            </a:pPr>
            <a:endParaRPr lang="en-US" altLang="en-US" sz="24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4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With </a:t>
            </a:r>
            <a:r>
              <a:rPr lang="el-GR" altLang="en-US" sz="2400" dirty="0" smtClean="0">
                <a:latin typeface="Times New Roman" panose="02020603050405020304" pitchFamily="18" charset="0"/>
                <a:cs typeface="Times New Roman" panose="02020603050405020304" pitchFamily="18" charset="0"/>
              </a:rPr>
              <a:t>ρ</a:t>
            </a:r>
            <a:r>
              <a:rPr lang="en-US" altLang="en-US" sz="2400" baseline="-25000" dirty="0" err="1"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“true” income, </a:t>
            </a:r>
            <a:r>
              <a:rPr lang="el-GR" altLang="en-US" sz="2400" dirty="0" smtClean="0">
                <a:latin typeface="Times New Roman" panose="02020603050405020304" pitchFamily="18" charset="0"/>
                <a:cs typeface="Times New Roman" panose="02020603050405020304" pitchFamily="18" charset="0"/>
              </a:rPr>
              <a:t>ψ</a:t>
            </a:r>
            <a:r>
              <a:rPr lang="en-US" altLang="en-US" sz="2400" baseline="-25000" dirty="0" err="1"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the supplement.</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Say that </a:t>
            </a:r>
          </a:p>
          <a:p>
            <a:pPr eaLnBrk="1" hangingPunct="1">
              <a:lnSpc>
                <a:spcPct val="90000"/>
              </a:lnSpc>
            </a:pPr>
            <a:endParaRPr lang="en-US" altLang="en-US" sz="24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First order condition</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20204778"/>
              </p:ext>
            </p:extLst>
          </p:nvPr>
        </p:nvGraphicFramePr>
        <p:xfrm>
          <a:off x="3886200" y="2809281"/>
          <a:ext cx="1602816" cy="390931"/>
        </p:xfrm>
        <a:graphic>
          <a:graphicData uri="http://schemas.openxmlformats.org/presentationml/2006/ole">
            <mc:AlternateContent xmlns:mc="http://schemas.openxmlformats.org/markup-compatibility/2006">
              <mc:Choice xmlns:v="urn:schemas-microsoft-com:vml" Requires="v">
                <p:oleObj spid="_x0000_s65622" name="Equation" r:id="rId3" imgW="1041120" imgH="253800" progId="Equation.DSMT4">
                  <p:embed/>
                </p:oleObj>
              </mc:Choice>
              <mc:Fallback>
                <p:oleObj name="Equation" r:id="rId3" imgW="1041120" imgH="253800" progId="Equation.DSMT4">
                  <p:embed/>
                  <p:pic>
                    <p:nvPicPr>
                      <p:cNvPr id="0" name=""/>
                      <p:cNvPicPr/>
                      <p:nvPr/>
                    </p:nvPicPr>
                    <p:blipFill>
                      <a:blip r:embed="rId4"/>
                      <a:stretch>
                        <a:fillRect/>
                      </a:stretch>
                    </p:blipFill>
                    <p:spPr>
                      <a:xfrm>
                        <a:off x="3886200" y="2809281"/>
                        <a:ext cx="1602816" cy="390931"/>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57205693"/>
              </p:ext>
            </p:extLst>
          </p:nvPr>
        </p:nvGraphicFramePr>
        <p:xfrm>
          <a:off x="4155986" y="3921434"/>
          <a:ext cx="895528" cy="381076"/>
        </p:xfrm>
        <a:graphic>
          <a:graphicData uri="http://schemas.openxmlformats.org/presentationml/2006/ole">
            <mc:AlternateContent xmlns:mc="http://schemas.openxmlformats.org/markup-compatibility/2006">
              <mc:Choice xmlns:v="urn:schemas-microsoft-com:vml" Requires="v">
                <p:oleObj spid="_x0000_s65623" name="Equation" r:id="rId5" imgW="596880" imgH="253800" progId="Equation.DSMT4">
                  <p:embed/>
                </p:oleObj>
              </mc:Choice>
              <mc:Fallback>
                <p:oleObj name="Equation" r:id="rId5" imgW="596880" imgH="253800" progId="Equation.DSMT4">
                  <p:embed/>
                  <p:pic>
                    <p:nvPicPr>
                      <p:cNvPr id="0" name=""/>
                      <p:cNvPicPr/>
                      <p:nvPr/>
                    </p:nvPicPr>
                    <p:blipFill>
                      <a:blip r:embed="rId6"/>
                      <a:stretch>
                        <a:fillRect/>
                      </a:stretch>
                    </p:blipFill>
                    <p:spPr>
                      <a:xfrm>
                        <a:off x="4155986" y="3921434"/>
                        <a:ext cx="895528" cy="38107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22985994"/>
              </p:ext>
            </p:extLst>
          </p:nvPr>
        </p:nvGraphicFramePr>
        <p:xfrm>
          <a:off x="3505200" y="3331132"/>
          <a:ext cx="2572539" cy="459382"/>
        </p:xfrm>
        <a:graphic>
          <a:graphicData uri="http://schemas.openxmlformats.org/presentationml/2006/ole">
            <mc:AlternateContent xmlns:mc="http://schemas.openxmlformats.org/markup-compatibility/2006">
              <mc:Choice xmlns:v="urn:schemas-microsoft-com:vml" Requires="v">
                <p:oleObj spid="_x0000_s65624" name="Equation" r:id="rId7" imgW="1422360" imgH="253800" progId="Equation.DSMT4">
                  <p:embed/>
                </p:oleObj>
              </mc:Choice>
              <mc:Fallback>
                <p:oleObj name="Equation" r:id="rId7" imgW="1422360" imgH="253800" progId="Equation.DSMT4">
                  <p:embed/>
                  <p:pic>
                    <p:nvPicPr>
                      <p:cNvPr id="0" name=""/>
                      <p:cNvPicPr/>
                      <p:nvPr/>
                    </p:nvPicPr>
                    <p:blipFill>
                      <a:blip r:embed="rId8"/>
                      <a:stretch>
                        <a:fillRect/>
                      </a:stretch>
                    </p:blipFill>
                    <p:spPr>
                      <a:xfrm>
                        <a:off x="3505200" y="3331132"/>
                        <a:ext cx="2572539" cy="45938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38612683"/>
              </p:ext>
            </p:extLst>
          </p:nvPr>
        </p:nvGraphicFramePr>
        <p:xfrm>
          <a:off x="3575050" y="5867904"/>
          <a:ext cx="2057400" cy="774071"/>
        </p:xfrm>
        <a:graphic>
          <a:graphicData uri="http://schemas.openxmlformats.org/presentationml/2006/ole">
            <mc:AlternateContent xmlns:mc="http://schemas.openxmlformats.org/markup-compatibility/2006">
              <mc:Choice xmlns:v="urn:schemas-microsoft-com:vml" Requires="v">
                <p:oleObj spid="_x0000_s65625" name="Equation" r:id="rId9" imgW="1282680" imgH="482400" progId="Equation.DSMT4">
                  <p:embed/>
                </p:oleObj>
              </mc:Choice>
              <mc:Fallback>
                <p:oleObj name="Equation" r:id="rId9" imgW="1282680" imgH="482400" progId="Equation.DSMT4">
                  <p:embed/>
                  <p:pic>
                    <p:nvPicPr>
                      <p:cNvPr id="0" name=""/>
                      <p:cNvPicPr/>
                      <p:nvPr/>
                    </p:nvPicPr>
                    <p:blipFill>
                      <a:blip r:embed="rId10"/>
                      <a:stretch>
                        <a:fillRect/>
                      </a:stretch>
                    </p:blipFill>
                    <p:spPr>
                      <a:xfrm>
                        <a:off x="3575050" y="5867904"/>
                        <a:ext cx="2057400" cy="77407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81114971"/>
              </p:ext>
            </p:extLst>
          </p:nvPr>
        </p:nvGraphicFramePr>
        <p:xfrm>
          <a:off x="3683905" y="4796930"/>
          <a:ext cx="1805111" cy="782940"/>
        </p:xfrm>
        <a:graphic>
          <a:graphicData uri="http://schemas.openxmlformats.org/presentationml/2006/ole">
            <mc:AlternateContent xmlns:mc="http://schemas.openxmlformats.org/markup-compatibility/2006">
              <mc:Choice xmlns:v="urn:schemas-microsoft-com:vml" Requires="v">
                <p:oleObj spid="_x0000_s65626" name="Equation" r:id="rId11" imgW="1054080" imgH="457200" progId="Equation.DSMT4">
                  <p:embed/>
                </p:oleObj>
              </mc:Choice>
              <mc:Fallback>
                <p:oleObj name="Equation" r:id="rId11" imgW="1054080" imgH="457200" progId="Equation.DSMT4">
                  <p:embed/>
                  <p:pic>
                    <p:nvPicPr>
                      <p:cNvPr id="0" name=""/>
                      <p:cNvPicPr/>
                      <p:nvPr/>
                    </p:nvPicPr>
                    <p:blipFill>
                      <a:blip r:embed="rId12"/>
                      <a:stretch>
                        <a:fillRect/>
                      </a:stretch>
                    </p:blipFill>
                    <p:spPr>
                      <a:xfrm>
                        <a:off x="3683905" y="4796930"/>
                        <a:ext cx="1805111" cy="782940"/>
                      </a:xfrm>
                      <a:prstGeom prst="rect">
                        <a:avLst/>
                      </a:prstGeom>
                    </p:spPr>
                  </p:pic>
                </p:oleObj>
              </mc:Fallback>
            </mc:AlternateContent>
          </a:graphicData>
        </a:graphic>
      </p:graphicFrame>
    </p:spTree>
    <p:extLst>
      <p:ext uri="{BB962C8B-B14F-4D97-AF65-F5344CB8AC3E}">
        <p14:creationId xmlns:p14="http://schemas.microsoft.com/office/powerpoint/2010/main" val="3258936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ltLang="en-US" dirty="0"/>
              <a:t>Implications of tax competition.</a:t>
            </a:r>
          </a:p>
        </p:txBody>
      </p:sp>
      <p:sp>
        <p:nvSpPr>
          <p:cNvPr id="264195" name="Rectangle 3"/>
          <p:cNvSpPr>
            <a:spLocks noGrp="1" noChangeArrowheads="1"/>
          </p:cNvSpPr>
          <p:nvPr>
            <p:ph type="body" idx="1"/>
          </p:nvPr>
        </p:nvSpPr>
        <p:spPr/>
        <p:txBody>
          <a:bodyPr/>
          <a:lstStyle/>
          <a:p>
            <a:pPr>
              <a:lnSpc>
                <a:spcPct val="90000"/>
              </a:lnSpc>
            </a:pPr>
            <a:r>
              <a:rPr lang="en-US" altLang="en-US" sz="2000" dirty="0"/>
              <a:t>Despite much greater international competition, we have not seen corporate taxes disappear.</a:t>
            </a:r>
          </a:p>
          <a:p>
            <a:pPr>
              <a:lnSpc>
                <a:spcPct val="90000"/>
              </a:lnSpc>
            </a:pPr>
            <a:r>
              <a:rPr lang="en-US" altLang="en-US" sz="2000" dirty="0"/>
              <a:t>What seems to be happening is that countries have lowered their taxation of highly mobile international investments, without reducing their taxation of purely domestic investments.</a:t>
            </a:r>
          </a:p>
          <a:p>
            <a:pPr>
              <a:lnSpc>
                <a:spcPct val="90000"/>
              </a:lnSpc>
            </a:pPr>
            <a:r>
              <a:rPr lang="en-US" altLang="en-US" sz="2000" dirty="0"/>
              <a:t>How should a country tax international income?  The competitive incentive is to offer a low rate on income and activity that might flee elsewhere.</a:t>
            </a:r>
          </a:p>
          <a:p>
            <a:pPr>
              <a:lnSpc>
                <a:spcPct val="90000"/>
              </a:lnSpc>
            </a:pPr>
            <a:r>
              <a:rPr lang="en-US" altLang="en-US" sz="2000" dirty="0"/>
              <a:t>Countries that nevertheless persist in imposing high rates of tax on mobile sources of income simply reduce their own wages.</a:t>
            </a:r>
          </a:p>
          <a:p>
            <a:pPr lvl="1">
              <a:lnSpc>
                <a:spcPct val="90000"/>
              </a:lnSpc>
            </a:pPr>
            <a:r>
              <a:rPr lang="en-US" altLang="en-US" sz="2000" dirty="0"/>
              <a:t>High tax rates reduce investment from foreigners.</a:t>
            </a:r>
          </a:p>
          <a:p>
            <a:pPr lvl="1">
              <a:lnSpc>
                <a:spcPct val="90000"/>
              </a:lnSpc>
            </a:pPr>
            <a:r>
              <a:rPr lang="en-US" altLang="en-US" sz="2000" dirty="0"/>
              <a:t>This reduces demand for local labor, depressing wages.</a:t>
            </a:r>
          </a:p>
        </p:txBody>
      </p:sp>
    </p:spTree>
    <p:extLst>
      <p:ext uri="{BB962C8B-B14F-4D97-AF65-F5344CB8AC3E}">
        <p14:creationId xmlns:p14="http://schemas.microsoft.com/office/powerpoint/2010/main" val="3169635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ltLang="en-US" dirty="0" smtClean="0"/>
              <a:t>Show me </a:t>
            </a:r>
            <a:r>
              <a:rPr lang="en-US" altLang="en-US" dirty="0"/>
              <a:t>the money.</a:t>
            </a:r>
          </a:p>
        </p:txBody>
      </p:sp>
      <p:sp>
        <p:nvSpPr>
          <p:cNvPr id="271363" name="Rectangle 3"/>
          <p:cNvSpPr>
            <a:spLocks noGrp="1" noChangeArrowheads="1"/>
          </p:cNvSpPr>
          <p:nvPr>
            <p:ph type="body" idx="1"/>
          </p:nvPr>
        </p:nvSpPr>
        <p:spPr/>
        <p:txBody>
          <a:bodyPr/>
          <a:lstStyle/>
          <a:p>
            <a:pPr>
              <a:lnSpc>
                <a:spcPct val="90000"/>
              </a:lnSpc>
            </a:pPr>
            <a:r>
              <a:rPr lang="en-US" altLang="en-US" sz="2400" dirty="0"/>
              <a:t>Without taxing foreign investment, how are governments to be financed?</a:t>
            </a:r>
          </a:p>
          <a:p>
            <a:pPr>
              <a:lnSpc>
                <a:spcPct val="90000"/>
              </a:lnSpc>
            </a:pPr>
            <a:r>
              <a:rPr lang="en-US" altLang="en-US" sz="2400" dirty="0"/>
              <a:t>More specifically, should one be concerned that tax competition will erode social welfare programs by making it impossible to finance these expenditures?</a:t>
            </a:r>
          </a:p>
          <a:p>
            <a:pPr>
              <a:lnSpc>
                <a:spcPct val="90000"/>
              </a:lnSpc>
            </a:pPr>
            <a:r>
              <a:rPr lang="en-US" altLang="en-US" sz="2400" dirty="0"/>
              <a:t>Probably not.  Governments with significant social welfare programs have alternative revenue sources that are more efficient than taxing foreign investment.</a:t>
            </a:r>
          </a:p>
          <a:p>
            <a:pPr lvl="1">
              <a:lnSpc>
                <a:spcPct val="90000"/>
              </a:lnSpc>
            </a:pPr>
            <a:r>
              <a:rPr lang="en-US" altLang="en-US" sz="1600" dirty="0"/>
              <a:t>Almost any tax alternative looks better than taxing foreign investment.</a:t>
            </a:r>
          </a:p>
          <a:p>
            <a:pPr lvl="1">
              <a:lnSpc>
                <a:spcPct val="90000"/>
              </a:lnSpc>
            </a:pPr>
            <a:r>
              <a:rPr lang="en-US" altLang="en-US" sz="1600" dirty="0"/>
              <a:t>Taxes on foreign investment are usually small fractions of total revenue in any case.</a:t>
            </a:r>
          </a:p>
          <a:p>
            <a:pPr>
              <a:lnSpc>
                <a:spcPct val="90000"/>
              </a:lnSpc>
            </a:pPr>
            <a:r>
              <a:rPr lang="en-US" altLang="en-US" sz="2400" dirty="0"/>
              <a:t>Furthermore, national affluence largely determines welfare spending, not tax mix choices.</a:t>
            </a:r>
          </a:p>
        </p:txBody>
      </p:sp>
    </p:spTree>
    <p:extLst>
      <p:ext uri="{BB962C8B-B14F-4D97-AF65-F5344CB8AC3E}">
        <p14:creationId xmlns:p14="http://schemas.microsoft.com/office/powerpoint/2010/main" val="3190131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89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Harmonize this.</a:t>
            </a:r>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It is possible to evaluate circumstances </a:t>
            </a:r>
            <a:r>
              <a:rPr lang="en-US" altLang="en-US" sz="2800" dirty="0">
                <a:latin typeface="Times New Roman" panose="02020603050405020304" pitchFamily="18" charset="0"/>
                <a:cs typeface="Times New Roman" panose="02020603050405020304" pitchFamily="18" charset="0"/>
              </a:rPr>
              <a:t>in which </a:t>
            </a:r>
            <a:r>
              <a:rPr lang="en-US" altLang="en-US" sz="2800" dirty="0" smtClean="0">
                <a:latin typeface="Times New Roman" panose="02020603050405020304" pitchFamily="18" charset="0"/>
                <a:cs typeface="Times New Roman" panose="02020603050405020304" pitchFamily="18" charset="0"/>
              </a:rPr>
              <a:t>international tax harmonization or worldwide minimum taxes advance </a:t>
            </a:r>
            <a:r>
              <a:rPr lang="en-US" altLang="en-US" sz="2800" dirty="0">
                <a:latin typeface="Times New Roman" panose="02020603050405020304" pitchFamily="18" charset="0"/>
                <a:cs typeface="Times New Roman" panose="02020603050405020304" pitchFamily="18" charset="0"/>
              </a:rPr>
              <a:t>government </a:t>
            </a:r>
            <a:r>
              <a:rPr lang="en-US" altLang="en-US" sz="2800" dirty="0" smtClean="0">
                <a:latin typeface="Times New Roman" panose="02020603050405020304" pitchFamily="18" charset="0"/>
                <a:cs typeface="Times New Roman" panose="02020603050405020304" pitchFamily="18" charset="0"/>
              </a:rPr>
              <a:t>objectives.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Harmonization </a:t>
            </a:r>
            <a:r>
              <a:rPr lang="en-US" altLang="en-US" sz="2800" dirty="0" smtClean="0">
                <a:latin typeface="Times New Roman" panose="02020603050405020304" pitchFamily="18" charset="0"/>
                <a:cs typeface="Times New Roman" panose="02020603050405020304" pitchFamily="18" charset="0"/>
              </a:rPr>
              <a:t>or minimum taxes address the problem of tax competition driving rates too low.</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But they do so at the cost of imposing common rates that are insensitive to the situations and needs of individual jurisdictions.</a:t>
            </a:r>
            <a:endParaRPr lang="en-US" altLang="en-US" sz="1600" dirty="0" smtClean="0"/>
          </a:p>
        </p:txBody>
      </p:sp>
    </p:spTree>
    <p:extLst>
      <p:ext uri="{BB962C8B-B14F-4D97-AF65-F5344CB8AC3E}">
        <p14:creationId xmlns:p14="http://schemas.microsoft.com/office/powerpoint/2010/main" val="1786041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50938" y="617538"/>
            <a:ext cx="7793037" cy="601662"/>
          </a:xfrm>
        </p:spPr>
        <p:txBody>
          <a:bodyPr/>
          <a:lstStyle/>
          <a:p>
            <a:pPr eaLnBrk="1" hangingPunct="1"/>
            <a:r>
              <a:rPr lang="en-US" altLang="en-US" dirty="0" smtClean="0"/>
              <a:t>Government objectives.</a:t>
            </a:r>
          </a:p>
        </p:txBody>
      </p:sp>
      <p:sp>
        <p:nvSpPr>
          <p:cNvPr id="6147" name="Rectangle 3"/>
          <p:cNvSpPr>
            <a:spLocks noGrp="1" noChangeArrowheads="1"/>
          </p:cNvSpPr>
          <p:nvPr>
            <p:ph idx="1"/>
          </p:nvPr>
        </p:nvSpPr>
        <p:spPr>
          <a:xfrm>
            <a:off x="1182688" y="2017712"/>
            <a:ext cx="7772400" cy="4535487"/>
          </a:xfrm>
        </p:spPr>
        <p:txBody>
          <a:bodyPr/>
          <a:lstStyle/>
          <a:p>
            <a:pPr eaLnBrk="1" hangingPunct="1">
              <a:lnSpc>
                <a:spcPct val="80000"/>
              </a:lnSpc>
            </a:pPr>
            <a:r>
              <a:rPr lang="en-US" altLang="en-US" sz="2400" dirty="0" smtClean="0">
                <a:latin typeface="Times New Roman" panose="02020603050405020304" pitchFamily="18" charset="0"/>
                <a:cs typeface="Times New Roman" panose="02020603050405020304" pitchFamily="18" charset="0"/>
              </a:rPr>
              <a:t>The objective </a:t>
            </a:r>
            <a:r>
              <a:rPr lang="en-US" altLang="en-US" sz="2400" dirty="0" smtClean="0">
                <a:latin typeface="Times New Roman" panose="02020603050405020304" pitchFamily="18" charset="0"/>
                <a:cs typeface="Times New Roman" panose="02020603050405020304" pitchFamily="18" charset="0"/>
              </a:rPr>
              <a:t>function (willingness to pay) </a:t>
            </a:r>
            <a:r>
              <a:rPr lang="en-US" altLang="en-US" sz="2400" dirty="0" smtClean="0">
                <a:latin typeface="Times New Roman" panose="02020603050405020304" pitchFamily="18" charset="0"/>
                <a:cs typeface="Times New Roman" panose="02020603050405020304" pitchFamily="18" charset="0"/>
              </a:rPr>
              <a:t>for government </a:t>
            </a:r>
            <a:r>
              <a:rPr lang="en-US" altLang="en-US" sz="2400" i="1" dirty="0" err="1"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has two arguments: the tax rate in </a:t>
            </a:r>
            <a:r>
              <a:rPr lang="en-US" altLang="en-US" sz="2400" i="1" dirty="0" err="1"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and the difference between the tax rate in </a:t>
            </a:r>
            <a:r>
              <a:rPr lang="en-US" altLang="en-US" sz="2400" i="1" dirty="0" err="1"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and the world average.</a:t>
            </a:r>
          </a:p>
          <a:p>
            <a:pPr eaLnBrk="1" hangingPunct="1">
              <a:lnSpc>
                <a:spcPct val="80000"/>
              </a:lnSpc>
            </a:pPr>
            <a:endParaRPr lang="en-US" altLang="en-US" sz="2400" dirty="0" smtClean="0"/>
          </a:p>
          <a:p>
            <a:pPr eaLnBrk="1" hangingPunct="1">
              <a:lnSpc>
                <a:spcPct val="80000"/>
              </a:lnSpc>
            </a:pPr>
            <a:endParaRPr lang="en-US" altLang="en-US" sz="2400" dirty="0" smtClean="0"/>
          </a:p>
          <a:p>
            <a:pPr eaLnBrk="1" hangingPunct="1">
              <a:lnSpc>
                <a:spcPct val="80000"/>
              </a:lnSpc>
            </a:pPr>
            <a:endParaRPr lang="en-US" altLang="en-US" sz="2400" dirty="0" smtClean="0"/>
          </a:p>
          <a:p>
            <a:pPr eaLnBrk="1" hangingPunct="1">
              <a:lnSpc>
                <a:spcPct val="80000"/>
              </a:lnSpc>
            </a:pPr>
            <a:endParaRPr lang="en-US" altLang="en-US" sz="2400" dirty="0"/>
          </a:p>
          <a:p>
            <a:pPr eaLnBrk="1" hangingPunct="1">
              <a:lnSpc>
                <a:spcPct val="80000"/>
              </a:lnSpc>
            </a:pPr>
            <a:endParaRPr lang="en-US" altLang="en-US" sz="2400" dirty="0" smtClean="0"/>
          </a:p>
          <a:p>
            <a:pPr eaLnBrk="1" hangingPunct="1">
              <a:lnSpc>
                <a:spcPct val="80000"/>
              </a:lnSpc>
            </a:pPr>
            <a:endParaRPr lang="en-US" altLang="en-US" sz="2400" dirty="0"/>
          </a:p>
          <a:p>
            <a:pPr eaLnBrk="1" hangingPunct="1">
              <a:lnSpc>
                <a:spcPct val="80000"/>
              </a:lnSpc>
            </a:pPr>
            <a:r>
              <a:rPr lang="en-US" altLang="en-US" sz="2400" dirty="0" smtClean="0">
                <a:latin typeface="Times New Roman" panose="02020603050405020304" pitchFamily="18" charset="0"/>
                <a:cs typeface="Times New Roman" panose="02020603050405020304" pitchFamily="18" charset="0"/>
              </a:rPr>
              <a:t>One can define      as country i’s ideal tax rate in the absence of international tax competition:</a:t>
            </a:r>
          </a:p>
          <a:p>
            <a:pPr eaLnBrk="1" hangingPunct="1">
              <a:lnSpc>
                <a:spcPct val="80000"/>
              </a:lnSpc>
            </a:pPr>
            <a:endParaRPr lang="en-US" altLang="en-US" sz="2400" dirty="0"/>
          </a:p>
          <a:p>
            <a:pPr eaLnBrk="1" hangingPunct="1">
              <a:lnSpc>
                <a:spcPct val="80000"/>
              </a:lnSpc>
            </a:pPr>
            <a:endParaRPr lang="en-US" altLang="en-US" sz="2400" dirty="0" smtClean="0"/>
          </a:p>
        </p:txBody>
      </p:sp>
      <p:graphicFrame>
        <p:nvGraphicFramePr>
          <p:cNvPr id="9" name="Object 8"/>
          <p:cNvGraphicFramePr>
            <a:graphicFrameLocks noChangeAspect="1"/>
          </p:cNvGraphicFramePr>
          <p:nvPr>
            <p:extLst>
              <p:ext uri="{D42A27DB-BD31-4B8C-83A1-F6EECF244321}">
                <p14:modId xmlns:p14="http://schemas.microsoft.com/office/powerpoint/2010/main" val="888396188"/>
              </p:ext>
            </p:extLst>
          </p:nvPr>
        </p:nvGraphicFramePr>
        <p:xfrm>
          <a:off x="3490913" y="5003800"/>
          <a:ext cx="422275" cy="617538"/>
        </p:xfrm>
        <a:graphic>
          <a:graphicData uri="http://schemas.openxmlformats.org/presentationml/2006/ole">
            <mc:AlternateContent xmlns:mc="http://schemas.openxmlformats.org/markup-compatibility/2006">
              <mc:Choice xmlns:v="urn:schemas-microsoft-com:vml" Requires="v">
                <p:oleObj spid="_x0000_s6552" name="Equation" r:id="rId3" imgW="164880" imgH="241200" progId="Equation.DSMT4">
                  <p:embed/>
                </p:oleObj>
              </mc:Choice>
              <mc:Fallback>
                <p:oleObj name="Equation" r:id="rId3" imgW="164880" imgH="241200" progId="Equation.DSMT4">
                  <p:embed/>
                  <p:pic>
                    <p:nvPicPr>
                      <p:cNvPr id="0" name=""/>
                      <p:cNvPicPr/>
                      <p:nvPr/>
                    </p:nvPicPr>
                    <p:blipFill>
                      <a:blip r:embed="rId4"/>
                      <a:stretch>
                        <a:fillRect/>
                      </a:stretch>
                    </p:blipFill>
                    <p:spPr>
                      <a:xfrm>
                        <a:off x="3490913" y="5003800"/>
                        <a:ext cx="422275" cy="61753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3653834"/>
              </p:ext>
            </p:extLst>
          </p:nvPr>
        </p:nvGraphicFramePr>
        <p:xfrm>
          <a:off x="3702049" y="3055632"/>
          <a:ext cx="1463040" cy="609600"/>
        </p:xfrm>
        <a:graphic>
          <a:graphicData uri="http://schemas.openxmlformats.org/presentationml/2006/ole">
            <mc:AlternateContent xmlns:mc="http://schemas.openxmlformats.org/markup-compatibility/2006">
              <mc:Choice xmlns:v="urn:schemas-microsoft-com:vml" Requires="v">
                <p:oleObj spid="_x0000_s6553" name="Equation" r:id="rId5" imgW="609480" imgH="253800" progId="Equation.DSMT4">
                  <p:embed/>
                </p:oleObj>
              </mc:Choice>
              <mc:Fallback>
                <p:oleObj name="Equation" r:id="rId5" imgW="609480" imgH="253800" progId="Equation.DSMT4">
                  <p:embed/>
                  <p:pic>
                    <p:nvPicPr>
                      <p:cNvPr id="0" name=""/>
                      <p:cNvPicPr/>
                      <p:nvPr/>
                    </p:nvPicPr>
                    <p:blipFill>
                      <a:blip r:embed="rId6"/>
                      <a:stretch>
                        <a:fillRect/>
                      </a:stretch>
                    </p:blipFill>
                    <p:spPr>
                      <a:xfrm>
                        <a:off x="3702049" y="3055632"/>
                        <a:ext cx="1463040" cy="6096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396770590"/>
              </p:ext>
            </p:extLst>
          </p:nvPr>
        </p:nvGraphicFramePr>
        <p:xfrm>
          <a:off x="3605777" y="3665232"/>
          <a:ext cx="1655585" cy="573087"/>
        </p:xfrm>
        <a:graphic>
          <a:graphicData uri="http://schemas.openxmlformats.org/presentationml/2006/ole">
            <mc:AlternateContent xmlns:mc="http://schemas.openxmlformats.org/markup-compatibility/2006">
              <mc:Choice xmlns:v="urn:schemas-microsoft-com:vml" Requires="v">
                <p:oleObj spid="_x0000_s6554" name="Equation" r:id="rId7" imgW="660240" imgH="228600" progId="Equation.DSMT4">
                  <p:embed/>
                </p:oleObj>
              </mc:Choice>
              <mc:Fallback>
                <p:oleObj name="Equation" r:id="rId7" imgW="660240" imgH="228600" progId="Equation.DSMT4">
                  <p:embed/>
                  <p:pic>
                    <p:nvPicPr>
                      <p:cNvPr id="0" name=""/>
                      <p:cNvPicPr/>
                      <p:nvPr/>
                    </p:nvPicPr>
                    <p:blipFill>
                      <a:blip r:embed="rId8"/>
                      <a:stretch>
                        <a:fillRect/>
                      </a:stretch>
                    </p:blipFill>
                    <p:spPr>
                      <a:xfrm>
                        <a:off x="3605777" y="3665232"/>
                        <a:ext cx="1655585" cy="57308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141348532"/>
              </p:ext>
            </p:extLst>
          </p:nvPr>
        </p:nvGraphicFramePr>
        <p:xfrm>
          <a:off x="3616396" y="4322151"/>
          <a:ext cx="1644966" cy="620742"/>
        </p:xfrm>
        <a:graphic>
          <a:graphicData uri="http://schemas.openxmlformats.org/presentationml/2006/ole">
            <mc:AlternateContent xmlns:mc="http://schemas.openxmlformats.org/markup-compatibility/2006">
              <mc:Choice xmlns:v="urn:schemas-microsoft-com:vml" Requires="v">
                <p:oleObj spid="_x0000_s6555" name="Equation" r:id="rId9" imgW="672840" imgH="253800" progId="Equation.DSMT4">
                  <p:embed/>
                </p:oleObj>
              </mc:Choice>
              <mc:Fallback>
                <p:oleObj name="Equation" r:id="rId9" imgW="672840" imgH="253800" progId="Equation.DSMT4">
                  <p:embed/>
                  <p:pic>
                    <p:nvPicPr>
                      <p:cNvPr id="0" name=""/>
                      <p:cNvPicPr/>
                      <p:nvPr/>
                    </p:nvPicPr>
                    <p:blipFill>
                      <a:blip r:embed="rId10"/>
                      <a:stretch>
                        <a:fillRect/>
                      </a:stretch>
                    </p:blipFill>
                    <p:spPr>
                      <a:xfrm>
                        <a:off x="3616396" y="4322151"/>
                        <a:ext cx="1644966" cy="62074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32272336"/>
              </p:ext>
            </p:extLst>
          </p:nvPr>
        </p:nvGraphicFramePr>
        <p:xfrm>
          <a:off x="2533650" y="5859463"/>
          <a:ext cx="3563938" cy="669925"/>
        </p:xfrm>
        <a:graphic>
          <a:graphicData uri="http://schemas.openxmlformats.org/presentationml/2006/ole">
            <mc:AlternateContent xmlns:mc="http://schemas.openxmlformats.org/markup-compatibility/2006">
              <mc:Choice xmlns:v="urn:schemas-microsoft-com:vml" Requires="v">
                <p:oleObj spid="_x0000_s6556" name="Equation" r:id="rId11" imgW="1485720" imgH="279360" progId="Equation.DSMT4">
                  <p:embed/>
                </p:oleObj>
              </mc:Choice>
              <mc:Fallback>
                <p:oleObj name="Equation" r:id="rId11" imgW="1485720" imgH="279360" progId="Equation.DSMT4">
                  <p:embed/>
                  <p:pic>
                    <p:nvPicPr>
                      <p:cNvPr id="11" name="Object 10"/>
                      <p:cNvPicPr/>
                      <p:nvPr/>
                    </p:nvPicPr>
                    <p:blipFill>
                      <a:blip r:embed="rId12"/>
                      <a:stretch>
                        <a:fillRect/>
                      </a:stretch>
                    </p:blipFill>
                    <p:spPr>
                      <a:xfrm>
                        <a:off x="2533650" y="5859463"/>
                        <a:ext cx="3563938" cy="6699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US" altLang="en-US" dirty="0" smtClean="0"/>
              <a:t>The approximation…</a:t>
            </a:r>
          </a:p>
        </p:txBody>
      </p:sp>
      <p:sp>
        <p:nvSpPr>
          <p:cNvPr id="7171" name="Rectangle 1027"/>
          <p:cNvSpPr>
            <a:spLocks noGrp="1" noChangeArrowheads="1"/>
          </p:cNvSpPr>
          <p:nvPr>
            <p:ph idx="1"/>
          </p:nvPr>
        </p:nvSpPr>
        <p:spPr>
          <a:xfrm>
            <a:off x="1171575" y="2000389"/>
            <a:ext cx="7772400" cy="4611687"/>
          </a:xfrm>
        </p:spPr>
        <p:txBody>
          <a:bodyPr/>
          <a:lstStyle/>
          <a:p>
            <a:pPr eaLnBrk="1" hangingPunct="1"/>
            <a:r>
              <a:rPr lang="en-US" altLang="en-US" sz="2400" dirty="0" smtClean="0">
                <a:latin typeface="Times New Roman" panose="02020603050405020304" pitchFamily="18" charset="0"/>
                <a:cs typeface="Times New Roman" panose="02020603050405020304" pitchFamily="18" charset="0"/>
              </a:rPr>
              <a:t>Take a second-order Taylor approximation to                                   in the neighborhood of </a:t>
            </a:r>
          </a:p>
          <a:p>
            <a:pPr marL="0" indent="0" eaLnBrk="1" hangingPunct="1">
              <a:buNone/>
            </a:pPr>
            <a:endParaRPr lang="en-US" altLang="en-US" sz="2000" dirty="0" smtClean="0"/>
          </a:p>
          <a:p>
            <a:pPr eaLnBrk="1" hangingPunct="1"/>
            <a:endParaRPr lang="en-US" altLang="en-US" sz="2000" dirty="0"/>
          </a:p>
          <a:p>
            <a:pPr eaLnBrk="1" hangingPunct="1"/>
            <a:endParaRPr lang="en-US" altLang="en-US" sz="2000" dirty="0" smtClean="0"/>
          </a:p>
          <a:p>
            <a:pPr eaLnBrk="1" hangingPunct="1"/>
            <a:endParaRPr lang="en-US" altLang="en-US" sz="2000" dirty="0" smtClean="0"/>
          </a:p>
          <a:p>
            <a:pPr marL="0" indent="0" eaLnBrk="1" hangingPunct="1">
              <a:buNone/>
            </a:pPr>
            <a:endParaRPr lang="en-US" altLang="en-US" sz="2000" dirty="0" smtClean="0"/>
          </a:p>
          <a:p>
            <a:pPr eaLnBrk="1" hangingPunct="1"/>
            <a:endParaRPr lang="en-US" altLang="en-US" sz="2000" dirty="0" smtClean="0"/>
          </a:p>
          <a:p>
            <a:pPr eaLnBrk="1" hangingPunct="1"/>
            <a:endParaRPr lang="en-US" altLang="en-US" sz="2000" dirty="0"/>
          </a:p>
          <a:p>
            <a:pPr marL="0" indent="0" eaLnBrk="1" hangingPunct="1">
              <a:buNone/>
            </a:pPr>
            <a:endParaRPr lang="en-US" altLang="en-US" sz="2000" dirty="0"/>
          </a:p>
          <a:p>
            <a:pPr marL="0" indent="0" eaLnBrk="1" hangingPunct="1">
              <a:buNone/>
            </a:pPr>
            <a:endParaRPr lang="en-US" altLang="en-US" sz="2000" dirty="0" smtClean="0"/>
          </a:p>
          <a:p>
            <a:pPr marL="0" indent="0" eaLnBrk="1" hangingPunct="1">
              <a:buNone/>
            </a:pPr>
            <a:r>
              <a:rPr lang="en-US" altLang="en-US" sz="2000" dirty="0"/>
              <a:t> </a:t>
            </a:r>
            <a:r>
              <a:rPr lang="en-US" altLang="en-US" sz="2000" dirty="0" smtClean="0"/>
              <a:t>                    </a:t>
            </a:r>
            <a:r>
              <a:rPr lang="en-US" altLang="en-US" sz="2000" dirty="0" smtClean="0">
                <a:latin typeface="Times New Roman" panose="02020603050405020304" pitchFamily="18" charset="0"/>
                <a:cs typeface="Times New Roman" panose="02020603050405020304" pitchFamily="18" charset="0"/>
              </a:rPr>
              <a:t>if it is costly to have </a:t>
            </a:r>
          </a:p>
        </p:txBody>
      </p:sp>
      <p:graphicFrame>
        <p:nvGraphicFramePr>
          <p:cNvPr id="5" name="Object 4"/>
          <p:cNvGraphicFramePr>
            <a:graphicFrameLocks noChangeAspect="1"/>
          </p:cNvGraphicFramePr>
          <p:nvPr>
            <p:extLst>
              <p:ext uri="{D42A27DB-BD31-4B8C-83A1-F6EECF244321}">
                <p14:modId xmlns:p14="http://schemas.microsoft.com/office/powerpoint/2010/main" val="3888129776"/>
              </p:ext>
            </p:extLst>
          </p:nvPr>
        </p:nvGraphicFramePr>
        <p:xfrm>
          <a:off x="7162800" y="2055159"/>
          <a:ext cx="1084262" cy="422275"/>
        </p:xfrm>
        <a:graphic>
          <a:graphicData uri="http://schemas.openxmlformats.org/presentationml/2006/ole">
            <mc:AlternateContent xmlns:mc="http://schemas.openxmlformats.org/markup-compatibility/2006">
              <mc:Choice xmlns:v="urn:schemas-microsoft-com:vml" Requires="v">
                <p:oleObj spid="_x0000_s7726" name="Equation" r:id="rId3" imgW="787320" imgH="304560" progId="Equation.DSMT4">
                  <p:embed/>
                </p:oleObj>
              </mc:Choice>
              <mc:Fallback>
                <p:oleObj name="Equation" r:id="rId3" imgW="787320" imgH="304560" progId="Equation.DSMT4">
                  <p:embed/>
                  <p:pic>
                    <p:nvPicPr>
                      <p:cNvPr id="11" name="Object 10"/>
                      <p:cNvPicPr/>
                      <p:nvPr/>
                    </p:nvPicPr>
                    <p:blipFill>
                      <a:blip r:embed="rId4"/>
                      <a:stretch>
                        <a:fillRect/>
                      </a:stretch>
                    </p:blipFill>
                    <p:spPr>
                      <a:xfrm>
                        <a:off x="7162800" y="2055159"/>
                        <a:ext cx="1084262" cy="4222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05860296"/>
              </p:ext>
            </p:extLst>
          </p:nvPr>
        </p:nvGraphicFramePr>
        <p:xfrm>
          <a:off x="4535488" y="2401888"/>
          <a:ext cx="1022350" cy="484187"/>
        </p:xfrm>
        <a:graphic>
          <a:graphicData uri="http://schemas.openxmlformats.org/presentationml/2006/ole">
            <mc:AlternateContent xmlns:mc="http://schemas.openxmlformats.org/markup-compatibility/2006">
              <mc:Choice xmlns:v="urn:schemas-microsoft-com:vml" Requires="v">
                <p:oleObj spid="_x0000_s7727" name="Equation" r:id="rId5" imgW="749160" imgH="355320" progId="Equation.DSMT4">
                  <p:embed/>
                </p:oleObj>
              </mc:Choice>
              <mc:Fallback>
                <p:oleObj name="Equation" r:id="rId5" imgW="749160" imgH="355320" progId="Equation.DSMT4">
                  <p:embed/>
                  <p:pic>
                    <p:nvPicPr>
                      <p:cNvPr id="5" name="Object 4"/>
                      <p:cNvPicPr/>
                      <p:nvPr/>
                    </p:nvPicPr>
                    <p:blipFill>
                      <a:blip r:embed="rId6"/>
                      <a:stretch>
                        <a:fillRect/>
                      </a:stretch>
                    </p:blipFill>
                    <p:spPr>
                      <a:xfrm>
                        <a:off x="4535488" y="2401888"/>
                        <a:ext cx="1022350" cy="484187"/>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00254534"/>
              </p:ext>
            </p:extLst>
          </p:nvPr>
        </p:nvGraphicFramePr>
        <p:xfrm>
          <a:off x="1828800" y="3180696"/>
          <a:ext cx="5483225" cy="1125537"/>
        </p:xfrm>
        <a:graphic>
          <a:graphicData uri="http://schemas.openxmlformats.org/presentationml/2006/ole">
            <mc:AlternateContent xmlns:mc="http://schemas.openxmlformats.org/markup-compatibility/2006">
              <mc:Choice xmlns:v="urn:schemas-microsoft-com:vml" Requires="v">
                <p:oleObj spid="_x0000_s7728" name="Equation" r:id="rId7" imgW="5816520" imgH="1193760" progId="Equation.DSMT4">
                  <p:embed/>
                </p:oleObj>
              </mc:Choice>
              <mc:Fallback>
                <p:oleObj name="Equation" r:id="rId7" imgW="5816520" imgH="1193760" progId="Equation.DSMT4">
                  <p:embed/>
                  <p:pic>
                    <p:nvPicPr>
                      <p:cNvPr id="0" name=""/>
                      <p:cNvPicPr/>
                      <p:nvPr/>
                    </p:nvPicPr>
                    <p:blipFill>
                      <a:blip r:embed="rId8"/>
                      <a:stretch>
                        <a:fillRect/>
                      </a:stretch>
                    </p:blipFill>
                    <p:spPr>
                      <a:xfrm>
                        <a:off x="1828800" y="3180696"/>
                        <a:ext cx="5483225" cy="112553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09823875"/>
              </p:ext>
            </p:extLst>
          </p:nvPr>
        </p:nvGraphicFramePr>
        <p:xfrm>
          <a:off x="1905000" y="4876800"/>
          <a:ext cx="825500" cy="381000"/>
        </p:xfrm>
        <a:graphic>
          <a:graphicData uri="http://schemas.openxmlformats.org/presentationml/2006/ole">
            <mc:AlternateContent xmlns:mc="http://schemas.openxmlformats.org/markup-compatibility/2006">
              <mc:Choice xmlns:v="urn:schemas-microsoft-com:vml" Requires="v">
                <p:oleObj spid="_x0000_s7729" name="Equation" r:id="rId9" imgW="825480" imgH="380880" progId="Equation.DSMT4">
                  <p:embed/>
                </p:oleObj>
              </mc:Choice>
              <mc:Fallback>
                <p:oleObj name="Equation" r:id="rId9" imgW="825480" imgH="380880" progId="Equation.DSMT4">
                  <p:embed/>
                  <p:pic>
                    <p:nvPicPr>
                      <p:cNvPr id="0" name=""/>
                      <p:cNvPicPr/>
                      <p:nvPr/>
                    </p:nvPicPr>
                    <p:blipFill>
                      <a:blip r:embed="rId10"/>
                      <a:stretch>
                        <a:fillRect/>
                      </a:stretch>
                    </p:blipFill>
                    <p:spPr>
                      <a:xfrm>
                        <a:off x="1905000" y="4876800"/>
                        <a:ext cx="8255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39587794"/>
              </p:ext>
            </p:extLst>
          </p:nvPr>
        </p:nvGraphicFramePr>
        <p:xfrm>
          <a:off x="1924050" y="5446713"/>
          <a:ext cx="787400" cy="381000"/>
        </p:xfrm>
        <a:graphic>
          <a:graphicData uri="http://schemas.openxmlformats.org/presentationml/2006/ole">
            <mc:AlternateContent xmlns:mc="http://schemas.openxmlformats.org/markup-compatibility/2006">
              <mc:Choice xmlns:v="urn:schemas-microsoft-com:vml" Requires="v">
                <p:oleObj spid="_x0000_s7730" name="Equation" r:id="rId11" imgW="787320" imgH="380880" progId="Equation.DSMT4">
                  <p:embed/>
                </p:oleObj>
              </mc:Choice>
              <mc:Fallback>
                <p:oleObj name="Equation" r:id="rId11" imgW="787320" imgH="380880" progId="Equation.DSMT4">
                  <p:embed/>
                  <p:pic>
                    <p:nvPicPr>
                      <p:cNvPr id="4" name="Object 3"/>
                      <p:cNvPicPr/>
                      <p:nvPr/>
                    </p:nvPicPr>
                    <p:blipFill>
                      <a:blip r:embed="rId12"/>
                      <a:stretch>
                        <a:fillRect/>
                      </a:stretch>
                    </p:blipFill>
                    <p:spPr>
                      <a:xfrm>
                        <a:off x="1924050" y="5446713"/>
                        <a:ext cx="787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37696884"/>
              </p:ext>
            </p:extLst>
          </p:nvPr>
        </p:nvGraphicFramePr>
        <p:xfrm>
          <a:off x="1924050" y="6096000"/>
          <a:ext cx="825500" cy="381000"/>
        </p:xfrm>
        <a:graphic>
          <a:graphicData uri="http://schemas.openxmlformats.org/presentationml/2006/ole">
            <mc:AlternateContent xmlns:mc="http://schemas.openxmlformats.org/markup-compatibility/2006">
              <mc:Choice xmlns:v="urn:schemas-microsoft-com:vml" Requires="v">
                <p:oleObj spid="_x0000_s7731" name="Equation" r:id="rId13" imgW="825480" imgH="380880" progId="Equation.DSMT4">
                  <p:embed/>
                </p:oleObj>
              </mc:Choice>
              <mc:Fallback>
                <p:oleObj name="Equation" r:id="rId13" imgW="825480" imgH="380880" progId="Equation.DSMT4">
                  <p:embed/>
                  <p:pic>
                    <p:nvPicPr>
                      <p:cNvPr id="9" name="Object 8"/>
                      <p:cNvPicPr/>
                      <p:nvPr/>
                    </p:nvPicPr>
                    <p:blipFill>
                      <a:blip r:embed="rId14"/>
                      <a:stretch>
                        <a:fillRect/>
                      </a:stretch>
                    </p:blipFill>
                    <p:spPr>
                      <a:xfrm>
                        <a:off x="1924050" y="6096000"/>
                        <a:ext cx="825500" cy="381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5686752"/>
              </p:ext>
            </p:extLst>
          </p:nvPr>
        </p:nvGraphicFramePr>
        <p:xfrm>
          <a:off x="5257800" y="6096000"/>
          <a:ext cx="736600" cy="381000"/>
        </p:xfrm>
        <a:graphic>
          <a:graphicData uri="http://schemas.openxmlformats.org/presentationml/2006/ole">
            <mc:AlternateContent xmlns:mc="http://schemas.openxmlformats.org/markup-compatibility/2006">
              <mc:Choice xmlns:v="urn:schemas-microsoft-com:vml" Requires="v">
                <p:oleObj spid="_x0000_s7732" name="Equation" r:id="rId15" imgW="736560" imgH="380880" progId="Equation.DSMT4">
                  <p:embed/>
                </p:oleObj>
              </mc:Choice>
              <mc:Fallback>
                <p:oleObj name="Equation" r:id="rId15" imgW="736560" imgH="380880" progId="Equation.DSMT4">
                  <p:embed/>
                  <p:pic>
                    <p:nvPicPr>
                      <p:cNvPr id="0" name=""/>
                      <p:cNvPicPr/>
                      <p:nvPr/>
                    </p:nvPicPr>
                    <p:blipFill>
                      <a:blip r:embed="rId16"/>
                      <a:stretch>
                        <a:fillRect/>
                      </a:stretch>
                    </p:blipFill>
                    <p:spPr>
                      <a:xfrm>
                        <a:off x="5257800" y="6096000"/>
                        <a:ext cx="736600" cy="3810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69988" y="596107"/>
            <a:ext cx="7793037" cy="1143000"/>
          </a:xfrm>
        </p:spPr>
        <p:txBody>
          <a:bodyPr/>
          <a:lstStyle/>
          <a:p>
            <a:pPr eaLnBrk="1" hangingPunct="1"/>
            <a:r>
              <a:rPr lang="en-US" altLang="en-US" dirty="0" smtClean="0"/>
              <a:t>Implied tax rate choice.</a:t>
            </a:r>
          </a:p>
        </p:txBody>
      </p:sp>
      <p:sp>
        <p:nvSpPr>
          <p:cNvPr id="8195" name="Rectangle 3"/>
          <p:cNvSpPr>
            <a:spLocks noGrp="1" noChangeArrowheads="1"/>
          </p:cNvSpPr>
          <p:nvPr>
            <p:ph idx="1"/>
          </p:nvPr>
        </p:nvSpPr>
        <p:spPr>
          <a:xfrm>
            <a:off x="1182688" y="2017712"/>
            <a:ext cx="7772400" cy="4535487"/>
          </a:xfrm>
        </p:spPr>
        <p:txBody>
          <a:bodyPr/>
          <a:lstStyle/>
          <a:p>
            <a:pPr eaLnBrk="1" hangingPunct="1"/>
            <a:r>
              <a:rPr lang="en-US" altLang="en-US" dirty="0" smtClean="0"/>
              <a:t>The derivative of a function equals the derivative of its Taylor expansion, so if government maximizes its objectives, </a:t>
            </a:r>
          </a:p>
          <a:p>
            <a:pPr eaLnBrk="1" hangingPunct="1"/>
            <a:endParaRPr lang="en-US" altLang="en-US" dirty="0"/>
          </a:p>
          <a:p>
            <a:pPr eaLnBrk="1" hangingPunct="1"/>
            <a:endParaRPr lang="en-US" altLang="en-US" dirty="0" smtClean="0"/>
          </a:p>
          <a:p>
            <a:pPr eaLnBrk="1" hangingPunct="1"/>
            <a:endParaRPr lang="en-US" altLang="en-US" dirty="0"/>
          </a:p>
          <a:p>
            <a:pPr eaLnBrk="1" hangingPunct="1"/>
            <a:r>
              <a:rPr lang="en-US" altLang="en-US" dirty="0" smtClean="0"/>
              <a:t>…with the second order condition</a:t>
            </a:r>
          </a:p>
        </p:txBody>
      </p:sp>
      <p:graphicFrame>
        <p:nvGraphicFramePr>
          <p:cNvPr id="2" name="Object 1"/>
          <p:cNvGraphicFramePr>
            <a:graphicFrameLocks noChangeAspect="1"/>
          </p:cNvGraphicFramePr>
          <p:nvPr>
            <p:extLst>
              <p:ext uri="{D42A27DB-BD31-4B8C-83A1-F6EECF244321}">
                <p14:modId xmlns:p14="http://schemas.microsoft.com/office/powerpoint/2010/main" val="150482189"/>
              </p:ext>
            </p:extLst>
          </p:nvPr>
        </p:nvGraphicFramePr>
        <p:xfrm>
          <a:off x="2368550" y="3886200"/>
          <a:ext cx="4572000" cy="1244600"/>
        </p:xfrm>
        <a:graphic>
          <a:graphicData uri="http://schemas.openxmlformats.org/presentationml/2006/ole">
            <mc:AlternateContent xmlns:mc="http://schemas.openxmlformats.org/markup-compatibility/2006">
              <mc:Choice xmlns:v="urn:schemas-microsoft-com:vml" Requires="v">
                <p:oleObj spid="_x0000_s8362" name="Equation" r:id="rId3" imgW="4572000" imgH="1244520" progId="Equation.DSMT4">
                  <p:embed/>
                </p:oleObj>
              </mc:Choice>
              <mc:Fallback>
                <p:oleObj name="Equation" r:id="rId3" imgW="4572000" imgH="1244520" progId="Equation.DSMT4">
                  <p:embed/>
                  <p:pic>
                    <p:nvPicPr>
                      <p:cNvPr id="0" name=""/>
                      <p:cNvPicPr/>
                      <p:nvPr/>
                    </p:nvPicPr>
                    <p:blipFill>
                      <a:blip r:embed="rId4"/>
                      <a:stretch>
                        <a:fillRect/>
                      </a:stretch>
                    </p:blipFill>
                    <p:spPr>
                      <a:xfrm>
                        <a:off x="2368550" y="3886200"/>
                        <a:ext cx="4572000" cy="12446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37467783"/>
              </p:ext>
            </p:extLst>
          </p:nvPr>
        </p:nvGraphicFramePr>
        <p:xfrm>
          <a:off x="3657600" y="6061869"/>
          <a:ext cx="1993900" cy="381000"/>
        </p:xfrm>
        <a:graphic>
          <a:graphicData uri="http://schemas.openxmlformats.org/presentationml/2006/ole">
            <mc:AlternateContent xmlns:mc="http://schemas.openxmlformats.org/markup-compatibility/2006">
              <mc:Choice xmlns:v="urn:schemas-microsoft-com:vml" Requires="v">
                <p:oleObj spid="_x0000_s8363" name="Equation" r:id="rId5" imgW="1993680" imgH="380880" progId="Equation.DSMT4">
                  <p:embed/>
                </p:oleObj>
              </mc:Choice>
              <mc:Fallback>
                <p:oleObj name="Equation" r:id="rId5" imgW="1993680" imgH="380880" progId="Equation.DSMT4">
                  <p:embed/>
                  <p:pic>
                    <p:nvPicPr>
                      <p:cNvPr id="0" name=""/>
                      <p:cNvPicPr/>
                      <p:nvPr/>
                    </p:nvPicPr>
                    <p:blipFill>
                      <a:blip r:embed="rId6"/>
                      <a:stretch>
                        <a:fillRect/>
                      </a:stretch>
                    </p:blipFill>
                    <p:spPr>
                      <a:xfrm>
                        <a:off x="3657600" y="6061869"/>
                        <a:ext cx="1993900" cy="3810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Harmonization.</a:t>
            </a:r>
          </a:p>
        </p:txBody>
      </p:sp>
      <p:sp>
        <p:nvSpPr>
          <p:cNvPr id="10243" name="Rectangle 3"/>
          <p:cNvSpPr>
            <a:spLocks noGrp="1" noChangeArrowheads="1"/>
          </p:cNvSpPr>
          <p:nvPr>
            <p:ph idx="1"/>
          </p:nvPr>
        </p:nvSpPr>
        <p:spPr/>
        <p:txBody>
          <a:bodyPr/>
          <a:lstStyle/>
          <a:p>
            <a:pPr eaLnBrk="1" hangingPunct="1"/>
            <a:r>
              <a:rPr lang="en-US" altLang="en-US" dirty="0" smtClean="0"/>
              <a:t>Aggregate objective satisfaction when tax rates are harmonized at    :</a:t>
            </a:r>
          </a:p>
          <a:p>
            <a:pPr eaLnBrk="1" hangingPunct="1"/>
            <a:endParaRPr lang="en-US" altLang="en-US" dirty="0"/>
          </a:p>
          <a:p>
            <a:pPr eaLnBrk="1" hangingPunct="1"/>
            <a:endParaRPr lang="en-US" altLang="en-US" dirty="0" smtClean="0"/>
          </a:p>
          <a:p>
            <a:pPr eaLnBrk="1" hangingPunct="1"/>
            <a:r>
              <a:rPr lang="en-US" altLang="en-US" dirty="0" smtClean="0"/>
              <a:t>Maximizing this implies:</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p:txBody>
      </p:sp>
      <p:sp>
        <p:nvSpPr>
          <p:cNvPr id="10245" name="Rectangle 6"/>
          <p:cNvSpPr>
            <a:spLocks noChangeArrowheads="1"/>
          </p:cNvSpPr>
          <p:nvPr/>
        </p:nvSpPr>
        <p:spPr bwMode="auto">
          <a:xfrm>
            <a:off x="306705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lgn="l"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lgn="l"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gn="l"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gn="l"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graphicFrame>
        <p:nvGraphicFramePr>
          <p:cNvPr id="2" name="Object 1"/>
          <p:cNvGraphicFramePr>
            <a:graphicFrameLocks noChangeAspect="1"/>
          </p:cNvGraphicFramePr>
          <p:nvPr>
            <p:extLst>
              <p:ext uri="{D42A27DB-BD31-4B8C-83A1-F6EECF244321}">
                <p14:modId xmlns:p14="http://schemas.microsoft.com/office/powerpoint/2010/main" val="1527493921"/>
              </p:ext>
            </p:extLst>
          </p:nvPr>
        </p:nvGraphicFramePr>
        <p:xfrm>
          <a:off x="6705600" y="2655094"/>
          <a:ext cx="266700" cy="381000"/>
        </p:xfrm>
        <a:graphic>
          <a:graphicData uri="http://schemas.openxmlformats.org/presentationml/2006/ole">
            <mc:AlternateContent xmlns:mc="http://schemas.openxmlformats.org/markup-compatibility/2006">
              <mc:Choice xmlns:v="urn:schemas-microsoft-com:vml" Requires="v">
                <p:oleObj spid="_x0000_s10530" name="Equation" r:id="rId3" imgW="266400" imgH="380880" progId="Equation.DSMT4">
                  <p:embed/>
                </p:oleObj>
              </mc:Choice>
              <mc:Fallback>
                <p:oleObj name="Equation" r:id="rId3" imgW="266400" imgH="380880" progId="Equation.DSMT4">
                  <p:embed/>
                  <p:pic>
                    <p:nvPicPr>
                      <p:cNvPr id="0" name=""/>
                      <p:cNvPicPr/>
                      <p:nvPr/>
                    </p:nvPicPr>
                    <p:blipFill>
                      <a:blip r:embed="rId4"/>
                      <a:stretch>
                        <a:fillRect/>
                      </a:stretch>
                    </p:blipFill>
                    <p:spPr>
                      <a:xfrm>
                        <a:off x="6705600" y="2655094"/>
                        <a:ext cx="266700" cy="3810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41205304"/>
              </p:ext>
            </p:extLst>
          </p:nvPr>
        </p:nvGraphicFramePr>
        <p:xfrm>
          <a:off x="2457450" y="3281363"/>
          <a:ext cx="4584700" cy="571500"/>
        </p:xfrm>
        <a:graphic>
          <a:graphicData uri="http://schemas.openxmlformats.org/presentationml/2006/ole">
            <mc:AlternateContent xmlns:mc="http://schemas.openxmlformats.org/markup-compatibility/2006">
              <mc:Choice xmlns:v="urn:schemas-microsoft-com:vml" Requires="v">
                <p:oleObj spid="_x0000_s10531" name="Equation" r:id="rId5" imgW="4584600" imgH="571320" progId="Equation.DSMT4">
                  <p:embed/>
                </p:oleObj>
              </mc:Choice>
              <mc:Fallback>
                <p:oleObj name="Equation" r:id="rId5" imgW="4584600" imgH="571320" progId="Equation.DSMT4">
                  <p:embed/>
                  <p:pic>
                    <p:nvPicPr>
                      <p:cNvPr id="0" name=""/>
                      <p:cNvPicPr/>
                      <p:nvPr/>
                    </p:nvPicPr>
                    <p:blipFill>
                      <a:blip r:embed="rId6"/>
                      <a:stretch>
                        <a:fillRect/>
                      </a:stretch>
                    </p:blipFill>
                    <p:spPr>
                      <a:xfrm>
                        <a:off x="2457450" y="3281363"/>
                        <a:ext cx="4584700" cy="5715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96081802"/>
              </p:ext>
            </p:extLst>
          </p:nvPr>
        </p:nvGraphicFramePr>
        <p:xfrm>
          <a:off x="3568700" y="5029200"/>
          <a:ext cx="1816100" cy="914400"/>
        </p:xfrm>
        <a:graphic>
          <a:graphicData uri="http://schemas.openxmlformats.org/presentationml/2006/ole">
            <mc:AlternateContent xmlns:mc="http://schemas.openxmlformats.org/markup-compatibility/2006">
              <mc:Choice xmlns:v="urn:schemas-microsoft-com:vml" Requires="v">
                <p:oleObj spid="_x0000_s10532" name="Equation" r:id="rId7" imgW="1815840" imgH="914400" progId="Equation.DSMT4">
                  <p:embed/>
                </p:oleObj>
              </mc:Choice>
              <mc:Fallback>
                <p:oleObj name="Equation" r:id="rId7" imgW="1815840" imgH="914400" progId="Equation.DSMT4">
                  <p:embed/>
                  <p:pic>
                    <p:nvPicPr>
                      <p:cNvPr id="0" name=""/>
                      <p:cNvPicPr/>
                      <p:nvPr/>
                    </p:nvPicPr>
                    <p:blipFill>
                      <a:blip r:embed="rId8"/>
                      <a:stretch>
                        <a:fillRect/>
                      </a:stretch>
                    </p:blipFill>
                    <p:spPr>
                      <a:xfrm>
                        <a:off x="3568700" y="5029200"/>
                        <a:ext cx="1816100" cy="9144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The rule:</a:t>
            </a:r>
          </a:p>
        </p:txBody>
      </p:sp>
      <p:sp>
        <p:nvSpPr>
          <p:cNvPr id="11267" name="Rectangle 3"/>
          <p:cNvSpPr>
            <a:spLocks noGrp="1" noChangeArrowheads="1"/>
          </p:cNvSpPr>
          <p:nvPr>
            <p:ph idx="1"/>
          </p:nvPr>
        </p:nvSpPr>
        <p:spPr>
          <a:xfrm>
            <a:off x="1190625" y="2024062"/>
            <a:ext cx="7772400" cy="4452937"/>
          </a:xfrm>
        </p:spPr>
        <p:txBody>
          <a:bodyPr/>
          <a:lstStyle/>
          <a:p>
            <a:pPr eaLnBrk="1" hangingPunct="1">
              <a:lnSpc>
                <a:spcPct val="90000"/>
              </a:lnSpc>
            </a:pPr>
            <a:r>
              <a:rPr lang="en-US" altLang="en-US" sz="2800" dirty="0" smtClean="0"/>
              <a:t>Substituting for the unobserved    yields</a:t>
            </a:r>
          </a:p>
          <a:p>
            <a:pPr eaLnBrk="1" hangingPunct="1">
              <a:lnSpc>
                <a:spcPct val="90000"/>
              </a:lnSpc>
            </a:pPr>
            <a:endParaRPr lang="en-US" altLang="en-US" sz="2800" dirty="0"/>
          </a:p>
          <a:p>
            <a:pPr eaLnBrk="1" hangingPunct="1">
              <a:lnSpc>
                <a:spcPct val="90000"/>
              </a:lnSpc>
            </a:pPr>
            <a:endParaRPr lang="en-US" altLang="en-US" sz="2800" dirty="0" smtClean="0"/>
          </a:p>
          <a:p>
            <a:pPr eaLnBrk="1" hangingPunct="1">
              <a:lnSpc>
                <a:spcPct val="90000"/>
              </a:lnSpc>
            </a:pPr>
            <a:endParaRPr lang="en-US" altLang="en-US" sz="2800" dirty="0"/>
          </a:p>
          <a:p>
            <a:pPr eaLnBrk="1" hangingPunct="1">
              <a:lnSpc>
                <a:spcPct val="90000"/>
              </a:lnSpc>
            </a:pPr>
            <a:endParaRPr lang="en-US" altLang="en-US" sz="2800" dirty="0" smtClean="0"/>
          </a:p>
          <a:p>
            <a:pPr eaLnBrk="1" hangingPunct="1">
              <a:lnSpc>
                <a:spcPct val="90000"/>
              </a:lnSpc>
            </a:pPr>
            <a:endParaRPr lang="en-US" altLang="en-US" sz="2800" dirty="0"/>
          </a:p>
          <a:p>
            <a:pPr eaLnBrk="1" hangingPunct="1">
              <a:lnSpc>
                <a:spcPct val="90000"/>
              </a:lnSpc>
            </a:pPr>
            <a:endParaRPr lang="en-US" altLang="en-US" sz="2800" dirty="0" smtClean="0"/>
          </a:p>
          <a:p>
            <a:pPr eaLnBrk="1" hangingPunct="1">
              <a:lnSpc>
                <a:spcPct val="90000"/>
              </a:lnSpc>
            </a:pPr>
            <a:r>
              <a:rPr lang="en-US" altLang="en-US" sz="2800" dirty="0" smtClean="0"/>
              <a:t>with</a:t>
            </a:r>
          </a:p>
          <a:p>
            <a:pPr eaLnBrk="1" hangingPunct="1">
              <a:lnSpc>
                <a:spcPct val="90000"/>
              </a:lnSpc>
            </a:pPr>
            <a:endParaRPr lang="en-US" altLang="en-US" sz="2800" dirty="0"/>
          </a:p>
          <a:p>
            <a:pPr eaLnBrk="1" hangingPunct="1">
              <a:lnSpc>
                <a:spcPct val="90000"/>
              </a:lnSpc>
            </a:pPr>
            <a:endParaRPr lang="en-US" altLang="en-US" sz="2800" dirty="0" smtClean="0"/>
          </a:p>
          <a:p>
            <a:pPr eaLnBrk="1" hangingPunct="1">
              <a:lnSpc>
                <a:spcPct val="90000"/>
              </a:lnSpc>
            </a:pPr>
            <a:endParaRPr lang="en-US" altLang="en-US" sz="2800" dirty="0"/>
          </a:p>
          <a:p>
            <a:pPr eaLnBrk="1" hangingPunct="1">
              <a:lnSpc>
                <a:spcPct val="90000"/>
              </a:lnSpc>
            </a:pPr>
            <a:endParaRPr lang="en-US" altLang="en-US" sz="2800" dirty="0" smtClean="0"/>
          </a:p>
          <a:p>
            <a:pPr marL="0" indent="0" eaLnBrk="1" hangingPunct="1">
              <a:lnSpc>
                <a:spcPct val="90000"/>
              </a:lnSpc>
              <a:buNone/>
            </a:pPr>
            <a:endParaRPr lang="en-US" altLang="en-US" sz="2800" dirty="0" smtClean="0"/>
          </a:p>
          <a:p>
            <a:pPr eaLnBrk="1" hangingPunct="1">
              <a:lnSpc>
                <a:spcPct val="90000"/>
              </a:lnSpc>
            </a:pPr>
            <a:endParaRPr lang="en-US" altLang="en-US" sz="2800" dirty="0"/>
          </a:p>
        </p:txBody>
      </p:sp>
      <p:pic>
        <p:nvPicPr>
          <p:cNvPr id="3" name="Picture 2"/>
          <p:cNvPicPr>
            <a:picLocks noChangeAspect="1"/>
          </p:cNvPicPr>
          <p:nvPr/>
        </p:nvPicPr>
        <p:blipFill>
          <a:blip r:embed="rId3"/>
          <a:stretch>
            <a:fillRect/>
          </a:stretch>
        </p:blipFill>
        <p:spPr>
          <a:xfrm>
            <a:off x="1905000" y="2667000"/>
            <a:ext cx="5894845" cy="2090432"/>
          </a:xfrm>
          <a:prstGeom prst="rect">
            <a:avLst/>
          </a:prstGeom>
        </p:spPr>
      </p:pic>
      <p:pic>
        <p:nvPicPr>
          <p:cNvPr id="4" name="Picture 3"/>
          <p:cNvPicPr>
            <a:picLocks noChangeAspect="1"/>
          </p:cNvPicPr>
          <p:nvPr/>
        </p:nvPicPr>
        <p:blipFill>
          <a:blip r:embed="rId4"/>
          <a:stretch>
            <a:fillRect/>
          </a:stretch>
        </p:blipFill>
        <p:spPr>
          <a:xfrm>
            <a:off x="3276600" y="5181600"/>
            <a:ext cx="2529191" cy="1138136"/>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4091417627"/>
              </p:ext>
            </p:extLst>
          </p:nvPr>
        </p:nvGraphicFramePr>
        <p:xfrm>
          <a:off x="6705600" y="2024062"/>
          <a:ext cx="304800" cy="469900"/>
        </p:xfrm>
        <a:graphic>
          <a:graphicData uri="http://schemas.openxmlformats.org/presentationml/2006/ole">
            <mc:AlternateContent xmlns:mc="http://schemas.openxmlformats.org/markup-compatibility/2006">
              <mc:Choice xmlns:v="urn:schemas-microsoft-com:vml" Requires="v">
                <p:oleObj spid="_x0000_s56362" name="Equation" r:id="rId5" imgW="304560" imgH="469800" progId="Equation.DSMT4">
                  <p:embed/>
                </p:oleObj>
              </mc:Choice>
              <mc:Fallback>
                <p:oleObj name="Equation" r:id="rId5" imgW="304560" imgH="469800" progId="Equation.DSMT4">
                  <p:embed/>
                  <p:pic>
                    <p:nvPicPr>
                      <p:cNvPr id="0" name=""/>
                      <p:cNvPicPr/>
                      <p:nvPr/>
                    </p:nvPicPr>
                    <p:blipFill>
                      <a:blip r:embed="rId6"/>
                      <a:stretch>
                        <a:fillRect/>
                      </a:stretch>
                    </p:blipFill>
                    <p:spPr>
                      <a:xfrm>
                        <a:off x="6705600" y="2024062"/>
                        <a:ext cx="304800" cy="469900"/>
                      </a:xfrm>
                      <a:prstGeom prst="rect">
                        <a:avLst/>
                      </a:prstGeom>
                    </p:spPr>
                  </p:pic>
                </p:oleObj>
              </mc:Fallback>
            </mc:AlternateContent>
          </a:graphicData>
        </a:graphic>
      </p:graphicFrame>
    </p:spTree>
    <p:extLst>
      <p:ext uri="{BB962C8B-B14F-4D97-AF65-F5344CB8AC3E}">
        <p14:creationId xmlns:p14="http://schemas.microsoft.com/office/powerpoint/2010/main" val="33553771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200" dirty="0" smtClean="0"/>
              <a:t>The standard deviation rule.</a:t>
            </a:r>
          </a:p>
        </p:txBody>
      </p:sp>
      <p:sp>
        <p:nvSpPr>
          <p:cNvPr id="12291" name="Rectangle 3"/>
          <p:cNvSpPr>
            <a:spLocks noGrp="1" noChangeArrowheads="1"/>
          </p:cNvSpPr>
          <p:nvPr>
            <p:ph idx="1"/>
          </p:nvPr>
        </p:nvSpPr>
        <p:spPr>
          <a:xfrm>
            <a:off x="1182688" y="2017713"/>
            <a:ext cx="7772400" cy="4687887"/>
          </a:xfrm>
        </p:spPr>
        <p:txBody>
          <a:bodyPr/>
          <a:lstStyle/>
          <a:p>
            <a:pPr eaLnBrk="1" hangingPunct="1"/>
            <a:r>
              <a:rPr lang="en-US" altLang="en-US" sz="2800" dirty="0" smtClean="0"/>
              <a:t>Tax harmonization advances objectives only if tax competition reduces average tax rates by at least the standard deviation of observed tax rates.</a:t>
            </a:r>
          </a:p>
          <a:p>
            <a:pPr lvl="1" eaLnBrk="1" hangingPunct="1"/>
            <a:r>
              <a:rPr lang="en-US" altLang="en-US" sz="2400" dirty="0" smtClean="0"/>
              <a:t>Both the standard deviation and the average effect of tax competition are weighted by country willingness to pay for desired tax rates.</a:t>
            </a:r>
          </a:p>
          <a:p>
            <a:pPr eaLnBrk="1" hangingPunct="1"/>
            <a:r>
              <a:rPr lang="en-US" altLang="en-US" sz="2800" dirty="0" smtClean="0"/>
              <a:t>The rule reflects the second-order nature of the cost of tax uniformity along with the second-order nature of the cost of having tax rates too low.</a:t>
            </a:r>
            <a:endParaRPr lang="en-US" altLang="en-US" sz="2400" dirty="0" smtClean="0"/>
          </a:p>
        </p:txBody>
      </p:sp>
    </p:spTree>
    <p:extLst>
      <p:ext uri="{BB962C8B-B14F-4D97-AF65-F5344CB8AC3E}">
        <p14:creationId xmlns:p14="http://schemas.microsoft.com/office/powerpoint/2010/main" val="2424522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Profit shifting implications</a:t>
            </a:r>
            <a:r>
              <a:rPr lang="en-US" altLang="en-US" dirty="0" smtClean="0"/>
              <a:t>.</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first order condition implies</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Profit under-reporting increases with </a:t>
            </a:r>
            <a:r>
              <a:rPr lang="el-GR" altLang="en-US" sz="2800" dirty="0" smtClean="0">
                <a:latin typeface="Times New Roman" panose="02020603050405020304" pitchFamily="18" charset="0"/>
                <a:cs typeface="Times New Roman" panose="02020603050405020304" pitchFamily="18" charset="0"/>
              </a:rPr>
              <a:t>τ</a:t>
            </a:r>
            <a:r>
              <a:rPr lang="en-US" altLang="en-US" sz="2800" baseline="-25000" dirty="0" err="1" smtClean="0">
                <a:latin typeface="Times New Roman" panose="02020603050405020304" pitchFamily="18" charset="0"/>
                <a:cs typeface="Times New Roman" panose="02020603050405020304" pitchFamily="18" charset="0"/>
              </a:rPr>
              <a:t>i</a:t>
            </a:r>
            <a:r>
              <a:rPr lang="en-US" altLang="en-US" sz="2800" dirty="0" smtClean="0">
                <a:latin typeface="Times New Roman" panose="02020603050405020304" pitchFamily="18" charset="0"/>
                <a:cs typeface="Times New Roman" panose="02020603050405020304" pitchFamily="18" charset="0"/>
              </a:rPr>
              <a:t>.</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Take logs, and apply a first-order Taylor:</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Then if you have factors that proxy for </a:t>
            </a:r>
            <a:r>
              <a:rPr lang="el-GR" altLang="en-US" sz="2800" dirty="0" smtClean="0">
                <a:latin typeface="Times New Roman" panose="02020603050405020304" pitchFamily="18" charset="0"/>
                <a:cs typeface="Times New Roman" panose="02020603050405020304" pitchFamily="18" charset="0"/>
              </a:rPr>
              <a:t>ρ</a:t>
            </a:r>
            <a:r>
              <a:rPr lang="en-US" altLang="en-US" sz="2800" baseline="-25000" dirty="0" err="1" smtClean="0">
                <a:latin typeface="Times New Roman" panose="02020603050405020304" pitchFamily="18" charset="0"/>
                <a:cs typeface="Times New Roman" panose="02020603050405020304" pitchFamily="18" charset="0"/>
              </a:rPr>
              <a:t>i</a:t>
            </a:r>
            <a:r>
              <a:rPr lang="en-US" altLang="en-US" sz="2800" dirty="0" smtClean="0">
                <a:latin typeface="Times New Roman" panose="02020603050405020304" pitchFamily="18" charset="0"/>
                <a:cs typeface="Times New Roman" panose="02020603050405020304" pitchFamily="18" charset="0"/>
              </a:rPr>
              <a:t>, you can infer profit shifting.</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log formulation is helpful here. </a:t>
            </a:r>
          </a:p>
        </p:txBody>
      </p:sp>
      <p:graphicFrame>
        <p:nvGraphicFramePr>
          <p:cNvPr id="2" name="Object 1"/>
          <p:cNvGraphicFramePr>
            <a:graphicFrameLocks noChangeAspect="1"/>
          </p:cNvGraphicFramePr>
          <p:nvPr>
            <p:extLst>
              <p:ext uri="{D42A27DB-BD31-4B8C-83A1-F6EECF244321}">
                <p14:modId xmlns:p14="http://schemas.microsoft.com/office/powerpoint/2010/main" val="1561250116"/>
              </p:ext>
            </p:extLst>
          </p:nvPr>
        </p:nvGraphicFramePr>
        <p:xfrm>
          <a:off x="3048000" y="2514600"/>
          <a:ext cx="3069771" cy="914400"/>
        </p:xfrm>
        <a:graphic>
          <a:graphicData uri="http://schemas.openxmlformats.org/presentationml/2006/ole">
            <mc:AlternateContent xmlns:mc="http://schemas.openxmlformats.org/markup-compatibility/2006">
              <mc:Choice xmlns:v="urn:schemas-microsoft-com:vml" Requires="v">
                <p:oleObj spid="_x0000_s66625" name="Equation" r:id="rId3" imgW="1790640" imgH="533160" progId="Equation.DSMT4">
                  <p:embed/>
                </p:oleObj>
              </mc:Choice>
              <mc:Fallback>
                <p:oleObj name="Equation" r:id="rId3" imgW="1790640" imgH="533160" progId="Equation.DSMT4">
                  <p:embed/>
                  <p:pic>
                    <p:nvPicPr>
                      <p:cNvPr id="0" name=""/>
                      <p:cNvPicPr/>
                      <p:nvPr/>
                    </p:nvPicPr>
                    <p:blipFill>
                      <a:blip r:embed="rId4"/>
                      <a:stretch>
                        <a:fillRect/>
                      </a:stretch>
                    </p:blipFill>
                    <p:spPr>
                      <a:xfrm>
                        <a:off x="3048000" y="2514600"/>
                        <a:ext cx="3069771" cy="9144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76289450"/>
              </p:ext>
            </p:extLst>
          </p:nvPr>
        </p:nvGraphicFramePr>
        <p:xfrm>
          <a:off x="3060699" y="4379914"/>
          <a:ext cx="4229909" cy="993774"/>
        </p:xfrm>
        <a:graphic>
          <a:graphicData uri="http://schemas.openxmlformats.org/presentationml/2006/ole">
            <mc:AlternateContent xmlns:mc="http://schemas.openxmlformats.org/markup-compatibility/2006">
              <mc:Choice xmlns:v="urn:schemas-microsoft-com:vml" Requires="v">
                <p:oleObj spid="_x0000_s66626" name="Equation" r:id="rId5" imgW="2108160" imgH="495000" progId="Equation.DSMT4">
                  <p:embed/>
                </p:oleObj>
              </mc:Choice>
              <mc:Fallback>
                <p:oleObj name="Equation" r:id="rId5" imgW="2108160" imgH="495000" progId="Equation.DSMT4">
                  <p:embed/>
                  <p:pic>
                    <p:nvPicPr>
                      <p:cNvPr id="0" name=""/>
                      <p:cNvPicPr/>
                      <p:nvPr/>
                    </p:nvPicPr>
                    <p:blipFill>
                      <a:blip r:embed="rId6"/>
                      <a:stretch>
                        <a:fillRect/>
                      </a:stretch>
                    </p:blipFill>
                    <p:spPr>
                      <a:xfrm>
                        <a:off x="3060699" y="4379914"/>
                        <a:ext cx="4229909" cy="993774"/>
                      </a:xfrm>
                      <a:prstGeom prst="rect">
                        <a:avLst/>
                      </a:prstGeom>
                    </p:spPr>
                  </p:pic>
                </p:oleObj>
              </mc:Fallback>
            </mc:AlternateContent>
          </a:graphicData>
        </a:graphic>
      </p:graphicFrame>
    </p:spTree>
    <p:extLst>
      <p:ext uri="{BB962C8B-B14F-4D97-AF65-F5344CB8AC3E}">
        <p14:creationId xmlns:p14="http://schemas.microsoft.com/office/powerpoint/2010/main" val="2604076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228600"/>
            <a:ext cx="6934200" cy="6553200"/>
          </a:xfrm>
          <a:prstGeom prst="rect">
            <a:avLst/>
          </a:prstGeom>
        </p:spPr>
      </p:pic>
    </p:spTree>
    <p:extLst>
      <p:ext uri="{BB962C8B-B14F-4D97-AF65-F5344CB8AC3E}">
        <p14:creationId xmlns:p14="http://schemas.microsoft.com/office/powerpoint/2010/main" val="3478543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228600"/>
            <a:ext cx="6934200" cy="6553200"/>
          </a:xfrm>
          <a:prstGeom prst="rect">
            <a:avLst/>
          </a:prstGeom>
        </p:spPr>
      </p:pic>
      <p:sp>
        <p:nvSpPr>
          <p:cNvPr id="3" name="Oval 2"/>
          <p:cNvSpPr/>
          <p:nvPr/>
        </p:nvSpPr>
        <p:spPr>
          <a:xfrm>
            <a:off x="1295400" y="3505200"/>
            <a:ext cx="1828800" cy="914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9074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228600"/>
            <a:ext cx="6934200" cy="6553200"/>
          </a:xfrm>
          <a:prstGeom prst="rect">
            <a:avLst/>
          </a:prstGeom>
        </p:spPr>
      </p:pic>
      <p:sp>
        <p:nvSpPr>
          <p:cNvPr id="3" name="Oval 2"/>
          <p:cNvSpPr/>
          <p:nvPr/>
        </p:nvSpPr>
        <p:spPr>
          <a:xfrm>
            <a:off x="4114800" y="685800"/>
            <a:ext cx="1447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821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Tax rate implication:</a:t>
            </a:r>
          </a:p>
        </p:txBody>
      </p:sp>
      <p:sp>
        <p:nvSpPr>
          <p:cNvPr id="11267" name="Rectangle 3"/>
          <p:cNvSpPr>
            <a:spLocks noGrp="1" noChangeArrowheads="1"/>
          </p:cNvSpPr>
          <p:nvPr>
            <p:ph idx="1"/>
          </p:nvPr>
        </p:nvSpPr>
        <p:spPr>
          <a:xfrm>
            <a:off x="1196975" y="2057400"/>
            <a:ext cx="7772400" cy="4572000"/>
          </a:xfrm>
        </p:spPr>
        <p:txBody>
          <a:bodyPr/>
          <a:lstStyle/>
          <a:p>
            <a:pPr eaLnBrk="1" hangingPunct="1">
              <a:lnSpc>
                <a:spcPct val="90000"/>
              </a:lnSpc>
            </a:pPr>
            <a:r>
              <a:rPr lang="en-US" altLang="en-US" sz="2800" dirty="0" smtClean="0"/>
              <a:t>Recall that</a:t>
            </a:r>
          </a:p>
          <a:p>
            <a:pPr eaLnBrk="1" hangingPunct="1">
              <a:lnSpc>
                <a:spcPct val="90000"/>
              </a:lnSpc>
            </a:pPr>
            <a:endParaRPr lang="en-US" altLang="en-US" sz="2800" dirty="0"/>
          </a:p>
          <a:p>
            <a:pPr eaLnBrk="1" hangingPunct="1">
              <a:lnSpc>
                <a:spcPct val="90000"/>
              </a:lnSpc>
            </a:pPr>
            <a:endParaRPr lang="en-US" altLang="en-US" sz="2800" dirty="0" smtClean="0"/>
          </a:p>
          <a:p>
            <a:pPr eaLnBrk="1" hangingPunct="1">
              <a:lnSpc>
                <a:spcPct val="90000"/>
              </a:lnSpc>
            </a:pPr>
            <a:endParaRPr lang="en-US" altLang="en-US" sz="2800" dirty="0"/>
          </a:p>
          <a:p>
            <a:pPr eaLnBrk="1" hangingPunct="1">
              <a:lnSpc>
                <a:spcPct val="90000"/>
              </a:lnSpc>
            </a:pPr>
            <a:r>
              <a:rPr lang="en-US" altLang="en-US" sz="2800" dirty="0" smtClean="0"/>
              <a:t>So</a:t>
            </a:r>
          </a:p>
          <a:p>
            <a:pPr eaLnBrk="1" hangingPunct="1">
              <a:lnSpc>
                <a:spcPct val="90000"/>
              </a:lnSpc>
            </a:pPr>
            <a:endParaRPr lang="en-US" altLang="en-US" sz="2800" dirty="0"/>
          </a:p>
          <a:p>
            <a:pPr eaLnBrk="1" hangingPunct="1">
              <a:lnSpc>
                <a:spcPct val="90000"/>
              </a:lnSpc>
            </a:pPr>
            <a:endParaRPr lang="en-US" altLang="en-US" sz="2800" dirty="0" smtClean="0"/>
          </a:p>
          <a:p>
            <a:pPr eaLnBrk="1" hangingPunct="1">
              <a:lnSpc>
                <a:spcPct val="90000"/>
              </a:lnSpc>
            </a:pPr>
            <a:r>
              <a:rPr lang="en-US" altLang="en-US" sz="2800" dirty="0"/>
              <a:t>A</a:t>
            </a:r>
            <a:r>
              <a:rPr lang="en-US" altLang="en-US" sz="2800" dirty="0" smtClean="0"/>
              <a:t>ny maximizing choice of    must equal or exceed the average observed tax rate plus the standard deviation of observed rates.</a:t>
            </a:r>
          </a:p>
        </p:txBody>
      </p:sp>
      <p:graphicFrame>
        <p:nvGraphicFramePr>
          <p:cNvPr id="9" name="Object 8"/>
          <p:cNvGraphicFramePr>
            <a:graphicFrameLocks noChangeAspect="1"/>
          </p:cNvGraphicFramePr>
          <p:nvPr>
            <p:extLst>
              <p:ext uri="{D42A27DB-BD31-4B8C-83A1-F6EECF244321}">
                <p14:modId xmlns:p14="http://schemas.microsoft.com/office/powerpoint/2010/main" val="2813335291"/>
              </p:ext>
            </p:extLst>
          </p:nvPr>
        </p:nvGraphicFramePr>
        <p:xfrm>
          <a:off x="3733800" y="2171303"/>
          <a:ext cx="1816100" cy="914400"/>
        </p:xfrm>
        <a:graphic>
          <a:graphicData uri="http://schemas.openxmlformats.org/presentationml/2006/ole">
            <mc:AlternateContent xmlns:mc="http://schemas.openxmlformats.org/markup-compatibility/2006">
              <mc:Choice xmlns:v="urn:schemas-microsoft-com:vml" Requires="v">
                <p:oleObj spid="_x0000_s11578" name="Equation" r:id="rId3" imgW="1815840" imgH="914400" progId="Equation.DSMT4">
                  <p:embed/>
                </p:oleObj>
              </mc:Choice>
              <mc:Fallback>
                <p:oleObj name="Equation" r:id="rId3" imgW="1815840" imgH="914400" progId="Equation.DSMT4">
                  <p:embed/>
                  <p:pic>
                    <p:nvPicPr>
                      <p:cNvPr id="4" name="Object 3"/>
                      <p:cNvPicPr/>
                      <p:nvPr/>
                    </p:nvPicPr>
                    <p:blipFill>
                      <a:blip r:embed="rId4"/>
                      <a:stretch>
                        <a:fillRect/>
                      </a:stretch>
                    </p:blipFill>
                    <p:spPr>
                      <a:xfrm>
                        <a:off x="3733800" y="2171303"/>
                        <a:ext cx="1816100" cy="914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38203898"/>
              </p:ext>
            </p:extLst>
          </p:nvPr>
        </p:nvGraphicFramePr>
        <p:xfrm>
          <a:off x="3505200" y="3352006"/>
          <a:ext cx="2463800" cy="508000"/>
        </p:xfrm>
        <a:graphic>
          <a:graphicData uri="http://schemas.openxmlformats.org/presentationml/2006/ole">
            <mc:AlternateContent xmlns:mc="http://schemas.openxmlformats.org/markup-compatibility/2006">
              <mc:Choice xmlns:v="urn:schemas-microsoft-com:vml" Requires="v">
                <p:oleObj spid="_x0000_s11579" name="Equation" r:id="rId5" imgW="2463480" imgH="507960" progId="Equation.DSMT4">
                  <p:embed/>
                </p:oleObj>
              </mc:Choice>
              <mc:Fallback>
                <p:oleObj name="Equation" r:id="rId5" imgW="2463480" imgH="507960" progId="Equation.DSMT4">
                  <p:embed/>
                  <p:pic>
                    <p:nvPicPr>
                      <p:cNvPr id="4" name="Object 3"/>
                      <p:cNvPicPr/>
                      <p:nvPr/>
                    </p:nvPicPr>
                    <p:blipFill>
                      <a:blip r:embed="rId6"/>
                      <a:stretch>
                        <a:fillRect/>
                      </a:stretch>
                    </p:blipFill>
                    <p:spPr>
                      <a:xfrm>
                        <a:off x="3505200" y="3352006"/>
                        <a:ext cx="2463800" cy="5080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93460657"/>
              </p:ext>
            </p:extLst>
          </p:nvPr>
        </p:nvGraphicFramePr>
        <p:xfrm>
          <a:off x="3503613" y="4367213"/>
          <a:ext cx="2235200" cy="901700"/>
        </p:xfrm>
        <a:graphic>
          <a:graphicData uri="http://schemas.openxmlformats.org/presentationml/2006/ole">
            <mc:AlternateContent xmlns:mc="http://schemas.openxmlformats.org/markup-compatibility/2006">
              <mc:Choice xmlns:v="urn:schemas-microsoft-com:vml" Requires="v">
                <p:oleObj spid="_x0000_s11580" name="Equation" r:id="rId7" imgW="2234880" imgH="901440" progId="Equation.DSMT4">
                  <p:embed/>
                </p:oleObj>
              </mc:Choice>
              <mc:Fallback>
                <p:oleObj name="Equation" r:id="rId7" imgW="2234880" imgH="901440" progId="Equation.DSMT4">
                  <p:embed/>
                  <p:pic>
                    <p:nvPicPr>
                      <p:cNvPr id="9" name="Object 8"/>
                      <p:cNvPicPr/>
                      <p:nvPr/>
                    </p:nvPicPr>
                    <p:blipFill>
                      <a:blip r:embed="rId8"/>
                      <a:stretch>
                        <a:fillRect/>
                      </a:stretch>
                    </p:blipFill>
                    <p:spPr>
                      <a:xfrm>
                        <a:off x="3503613" y="4367213"/>
                        <a:ext cx="2235200" cy="9017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45919470"/>
              </p:ext>
            </p:extLst>
          </p:nvPr>
        </p:nvGraphicFramePr>
        <p:xfrm>
          <a:off x="5702300" y="5375275"/>
          <a:ext cx="266700" cy="381000"/>
        </p:xfrm>
        <a:graphic>
          <a:graphicData uri="http://schemas.openxmlformats.org/presentationml/2006/ole">
            <mc:AlternateContent xmlns:mc="http://schemas.openxmlformats.org/markup-compatibility/2006">
              <mc:Choice xmlns:v="urn:schemas-microsoft-com:vml" Requires="v">
                <p:oleObj spid="_x0000_s11581" name="Equation" r:id="rId9" imgW="266400" imgH="380880" progId="Equation.DSMT4">
                  <p:embed/>
                </p:oleObj>
              </mc:Choice>
              <mc:Fallback>
                <p:oleObj name="Equation" r:id="rId9" imgW="266400" imgH="380880" progId="Equation.DSMT4">
                  <p:embed/>
                  <p:pic>
                    <p:nvPicPr>
                      <p:cNvPr id="9" name="Object 8"/>
                      <p:cNvPicPr/>
                      <p:nvPr/>
                    </p:nvPicPr>
                    <p:blipFill>
                      <a:blip r:embed="rId10"/>
                      <a:stretch>
                        <a:fillRect/>
                      </a:stretch>
                    </p:blipFill>
                    <p:spPr>
                      <a:xfrm>
                        <a:off x="5702300" y="5375275"/>
                        <a:ext cx="266700" cy="3810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What does all this depend on?</a:t>
            </a:r>
          </a:p>
        </p:txBody>
      </p:sp>
      <p:sp>
        <p:nvSpPr>
          <p:cNvPr id="12291" name="Rectangle 3"/>
          <p:cNvSpPr>
            <a:spLocks noGrp="1" noChangeArrowheads="1"/>
          </p:cNvSpPr>
          <p:nvPr>
            <p:ph idx="1"/>
          </p:nvPr>
        </p:nvSpPr>
        <p:spPr>
          <a:xfrm>
            <a:off x="1182688" y="2017713"/>
            <a:ext cx="7772400" cy="4687887"/>
          </a:xfrm>
        </p:spPr>
        <p:txBody>
          <a:bodyPr/>
          <a:lstStyle/>
          <a:p>
            <a:pPr eaLnBrk="1" hangingPunct="1"/>
            <a:r>
              <a:rPr lang="en-US" altLang="en-US" sz="2400" dirty="0" smtClean="0"/>
              <a:t>The second order approximation excludes higher order terms.</a:t>
            </a:r>
          </a:p>
          <a:p>
            <a:pPr lvl="1" eaLnBrk="1" hangingPunct="1"/>
            <a:r>
              <a:rPr lang="en-US" altLang="en-US" sz="2000" dirty="0" smtClean="0"/>
              <a:t>This focuses the analysis, but it comes at the cost of possible loss of generality.</a:t>
            </a:r>
          </a:p>
          <a:p>
            <a:pPr lvl="1" eaLnBrk="1" hangingPunct="1"/>
            <a:r>
              <a:rPr lang="en-US" altLang="en-US" sz="2000" dirty="0" smtClean="0"/>
              <a:t>Our current empirical understanding has little to say about whether and to what extent these third- and higher order terms might be important.</a:t>
            </a:r>
          </a:p>
          <a:p>
            <a:pPr eaLnBrk="1" hangingPunct="1"/>
            <a:r>
              <a:rPr lang="en-US" altLang="en-US" sz="2400" dirty="0" smtClean="0"/>
              <a:t>The model assumes that the harmonized rate is chosen based on perfect information.</a:t>
            </a:r>
          </a:p>
          <a:p>
            <a:pPr eaLnBrk="1" hangingPunct="1"/>
            <a:r>
              <a:rPr lang="en-US" altLang="en-US" sz="2400" dirty="0" smtClean="0"/>
              <a:t>The model assumes that what matters is comparison to the average tax rate.</a:t>
            </a:r>
          </a:p>
          <a:p>
            <a:pPr lvl="1" eaLnBrk="1" hangingPunct="1"/>
            <a:r>
              <a:rPr lang="en-US" altLang="en-US" sz="2000" dirty="0" smtClean="0"/>
              <a:t>A version of the model with (restricted) individual country comparisons yields very similar results.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62000" y="609600"/>
            <a:ext cx="7696200" cy="5257800"/>
          </a:xfrm>
          <a:prstGeom prst="rect">
            <a:avLst/>
          </a:prstGeom>
        </p:spPr>
      </p:pic>
    </p:spTree>
    <p:extLst>
      <p:ext uri="{BB962C8B-B14F-4D97-AF65-F5344CB8AC3E}">
        <p14:creationId xmlns:p14="http://schemas.microsoft.com/office/powerpoint/2010/main" val="10796239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50938" y="381000"/>
            <a:ext cx="7793037" cy="1379538"/>
          </a:xfrm>
        </p:spPr>
        <p:txBody>
          <a:bodyPr/>
          <a:lstStyle/>
          <a:p>
            <a:pPr eaLnBrk="1" hangingPunct="1"/>
            <a:r>
              <a:rPr lang="en-US" altLang="en-US" sz="4000" dirty="0" smtClean="0"/>
              <a:t>Partial harmonization via minimum tax rules.</a:t>
            </a:r>
          </a:p>
        </p:txBody>
      </p:sp>
      <p:sp>
        <p:nvSpPr>
          <p:cNvPr id="13315" name="Rectangle 3"/>
          <p:cNvSpPr>
            <a:spLocks noGrp="1" noChangeArrowheads="1"/>
          </p:cNvSpPr>
          <p:nvPr>
            <p:ph idx="1"/>
          </p:nvPr>
        </p:nvSpPr>
        <p:spPr>
          <a:xfrm>
            <a:off x="1219200" y="1905000"/>
            <a:ext cx="7772400" cy="4800600"/>
          </a:xfrm>
        </p:spPr>
        <p:txBody>
          <a:bodyPr/>
          <a:lstStyle/>
          <a:p>
            <a:pPr eaLnBrk="1" hangingPunct="1"/>
            <a:r>
              <a:rPr lang="en-US" altLang="en-US" sz="2800" dirty="0" smtClean="0"/>
              <a:t>Minimum tax rules fall in a class of partial harmonization measures.</a:t>
            </a:r>
          </a:p>
          <a:p>
            <a:pPr eaLnBrk="1" hangingPunct="1"/>
            <a:r>
              <a:rPr lang="en-US" altLang="en-US" sz="2800" dirty="0" smtClean="0"/>
              <a:t>Minimum taxes harmonize the taxes of an endogenously selected group B of countries that – conditional on the choices of others – prefer tax rates below the prescribed minimum   .</a:t>
            </a:r>
          </a:p>
          <a:p>
            <a:pPr eaLnBrk="1" hangingPunct="1"/>
            <a:r>
              <a:rPr lang="en-US" altLang="en-US" sz="2800" dirty="0" smtClean="0"/>
              <a:t>The other group of countries, A, chooses tax rates         , where   may be affected by   .</a:t>
            </a:r>
          </a:p>
        </p:txBody>
      </p:sp>
      <p:graphicFrame>
        <p:nvGraphicFramePr>
          <p:cNvPr id="4" name="Object 3"/>
          <p:cNvGraphicFramePr>
            <a:graphicFrameLocks noChangeAspect="1"/>
          </p:cNvGraphicFramePr>
          <p:nvPr>
            <p:extLst>
              <p:ext uri="{D42A27DB-BD31-4B8C-83A1-F6EECF244321}">
                <p14:modId xmlns:p14="http://schemas.microsoft.com/office/powerpoint/2010/main" val="3536727266"/>
              </p:ext>
            </p:extLst>
          </p:nvPr>
        </p:nvGraphicFramePr>
        <p:xfrm>
          <a:off x="2579726" y="5594604"/>
          <a:ext cx="825500" cy="381000"/>
        </p:xfrm>
        <a:graphic>
          <a:graphicData uri="http://schemas.openxmlformats.org/presentationml/2006/ole">
            <mc:AlternateContent xmlns:mc="http://schemas.openxmlformats.org/markup-compatibility/2006">
              <mc:Choice xmlns:v="urn:schemas-microsoft-com:vml" Requires="v">
                <p:oleObj spid="_x0000_s53528" name="Equation" r:id="rId3" imgW="825480" imgH="380880" progId="Equation.DSMT4">
                  <p:embed/>
                </p:oleObj>
              </mc:Choice>
              <mc:Fallback>
                <p:oleObj name="Equation" r:id="rId3" imgW="825480" imgH="380880" progId="Equation.DSMT4">
                  <p:embed/>
                  <p:pic>
                    <p:nvPicPr>
                      <p:cNvPr id="0" name=""/>
                      <p:cNvPicPr/>
                      <p:nvPr/>
                    </p:nvPicPr>
                    <p:blipFill>
                      <a:blip r:embed="rId4"/>
                      <a:stretch>
                        <a:fillRect/>
                      </a:stretch>
                    </p:blipFill>
                    <p:spPr>
                      <a:xfrm>
                        <a:off x="2579726" y="5594604"/>
                        <a:ext cx="825500" cy="381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493918"/>
              </p:ext>
            </p:extLst>
          </p:nvPr>
        </p:nvGraphicFramePr>
        <p:xfrm>
          <a:off x="3138221" y="4648200"/>
          <a:ext cx="304800" cy="381000"/>
        </p:xfrm>
        <a:graphic>
          <a:graphicData uri="http://schemas.openxmlformats.org/presentationml/2006/ole">
            <mc:AlternateContent xmlns:mc="http://schemas.openxmlformats.org/markup-compatibility/2006">
              <mc:Choice xmlns:v="urn:schemas-microsoft-com:vml" Requires="v">
                <p:oleObj spid="_x0000_s53529" name="Equation" r:id="rId5" imgW="304560" imgH="380880" progId="Equation.DSMT4">
                  <p:embed/>
                </p:oleObj>
              </mc:Choice>
              <mc:Fallback>
                <p:oleObj name="Equation" r:id="rId5" imgW="304560" imgH="380880" progId="Equation.DSMT4">
                  <p:embed/>
                  <p:pic>
                    <p:nvPicPr>
                      <p:cNvPr id="0" name=""/>
                      <p:cNvPicPr/>
                      <p:nvPr/>
                    </p:nvPicPr>
                    <p:blipFill>
                      <a:blip r:embed="rId6"/>
                      <a:stretch>
                        <a:fillRect/>
                      </a:stretch>
                    </p:blipFill>
                    <p:spPr>
                      <a:xfrm>
                        <a:off x="3138221" y="4648200"/>
                        <a:ext cx="3048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32374615"/>
              </p:ext>
            </p:extLst>
          </p:nvPr>
        </p:nvGraphicFramePr>
        <p:xfrm>
          <a:off x="4651452" y="5594604"/>
          <a:ext cx="228600" cy="381000"/>
        </p:xfrm>
        <a:graphic>
          <a:graphicData uri="http://schemas.openxmlformats.org/presentationml/2006/ole">
            <mc:AlternateContent xmlns:mc="http://schemas.openxmlformats.org/markup-compatibility/2006">
              <mc:Choice xmlns:v="urn:schemas-microsoft-com:vml" Requires="v">
                <p:oleObj spid="_x0000_s53530" name="Equation" r:id="rId7" imgW="228600" imgH="380880" progId="Equation.DSMT4">
                  <p:embed/>
                </p:oleObj>
              </mc:Choice>
              <mc:Fallback>
                <p:oleObj name="Equation" r:id="rId7" imgW="228600" imgH="380880" progId="Equation.DSMT4">
                  <p:embed/>
                  <p:pic>
                    <p:nvPicPr>
                      <p:cNvPr id="4" name="Object 3"/>
                      <p:cNvPicPr/>
                      <p:nvPr/>
                    </p:nvPicPr>
                    <p:blipFill>
                      <a:blip r:embed="rId8"/>
                      <a:stretch>
                        <a:fillRect/>
                      </a:stretch>
                    </p:blipFill>
                    <p:spPr>
                      <a:xfrm>
                        <a:off x="4651452" y="5594604"/>
                        <a:ext cx="2286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87837478"/>
              </p:ext>
            </p:extLst>
          </p:nvPr>
        </p:nvGraphicFramePr>
        <p:xfrm>
          <a:off x="8001000" y="5573878"/>
          <a:ext cx="304800" cy="381000"/>
        </p:xfrm>
        <a:graphic>
          <a:graphicData uri="http://schemas.openxmlformats.org/presentationml/2006/ole">
            <mc:AlternateContent xmlns:mc="http://schemas.openxmlformats.org/markup-compatibility/2006">
              <mc:Choice xmlns:v="urn:schemas-microsoft-com:vml" Requires="v">
                <p:oleObj spid="_x0000_s53531" name="Equation" r:id="rId9" imgW="304560" imgH="380880" progId="Equation.DSMT4">
                  <p:embed/>
                </p:oleObj>
              </mc:Choice>
              <mc:Fallback>
                <p:oleObj name="Equation" r:id="rId9" imgW="304560" imgH="380880" progId="Equation.DSMT4">
                  <p:embed/>
                  <p:pic>
                    <p:nvPicPr>
                      <p:cNvPr id="5" name="Object 4"/>
                      <p:cNvPicPr/>
                      <p:nvPr/>
                    </p:nvPicPr>
                    <p:blipFill>
                      <a:blip r:embed="rId10"/>
                      <a:stretch>
                        <a:fillRect/>
                      </a:stretch>
                    </p:blipFill>
                    <p:spPr>
                      <a:xfrm>
                        <a:off x="8001000" y="5573878"/>
                        <a:ext cx="304800" cy="381000"/>
                      </a:xfrm>
                      <a:prstGeom prst="rect">
                        <a:avLst/>
                      </a:prstGeom>
                    </p:spPr>
                  </p:pic>
                </p:oleObj>
              </mc:Fallback>
            </mc:AlternateContent>
          </a:graphicData>
        </a:graphic>
      </p:graphicFrame>
    </p:spTree>
    <p:extLst>
      <p:ext uri="{BB962C8B-B14F-4D97-AF65-F5344CB8AC3E}">
        <p14:creationId xmlns:p14="http://schemas.microsoft.com/office/powerpoint/2010/main" val="41825489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Analyzing minimum taxes.</a:t>
            </a:r>
          </a:p>
        </p:txBody>
      </p:sp>
      <p:sp>
        <p:nvSpPr>
          <p:cNvPr id="12291" name="Rectangle 3"/>
          <p:cNvSpPr>
            <a:spLocks noGrp="1" noChangeArrowheads="1"/>
          </p:cNvSpPr>
          <p:nvPr>
            <p:ph idx="1"/>
          </p:nvPr>
        </p:nvSpPr>
        <p:spPr>
          <a:xfrm>
            <a:off x="1182688" y="2017713"/>
            <a:ext cx="7772400" cy="4611687"/>
          </a:xfrm>
        </p:spPr>
        <p:txBody>
          <a:bodyPr/>
          <a:lstStyle/>
          <a:p>
            <a:pPr eaLnBrk="1" hangingPunct="1"/>
            <a:r>
              <a:rPr lang="en-US" altLang="en-US" dirty="0" smtClean="0"/>
              <a:t>The challenge is that with unrestricted strategic behavior, and therefore idiosyncratic responses to average tax rate changes, observed current tax rates do not tell you whether individual countries will fall in group A or group B.</a:t>
            </a:r>
          </a:p>
          <a:p>
            <a:pPr eaLnBrk="1" hangingPunct="1"/>
            <a:r>
              <a:rPr lang="en-US" altLang="en-US" dirty="0" smtClean="0"/>
              <a:t>On</a:t>
            </a:r>
            <a:r>
              <a:rPr lang="en-US" altLang="en-US" dirty="0" smtClean="0"/>
              <a:t>e </a:t>
            </a:r>
            <a:r>
              <a:rPr lang="en-US" altLang="en-US" dirty="0" smtClean="0"/>
              <a:t>approach </a:t>
            </a:r>
            <a:r>
              <a:rPr lang="en-US" altLang="en-US" dirty="0" smtClean="0"/>
              <a:t>is </a:t>
            </a:r>
            <a:r>
              <a:rPr lang="en-US" altLang="en-US" dirty="0" smtClean="0"/>
              <a:t>to assume that countries have common strategic responses.</a:t>
            </a:r>
          </a:p>
        </p:txBody>
      </p:sp>
    </p:spTree>
    <p:extLst>
      <p:ext uri="{BB962C8B-B14F-4D97-AF65-F5344CB8AC3E}">
        <p14:creationId xmlns:p14="http://schemas.microsoft.com/office/powerpoint/2010/main" val="3628793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altLang="en-US" sz="4000" dirty="0" smtClean="0"/>
              <a:t>In the absence of strategic interactions in tax rate setting…</a:t>
            </a:r>
          </a:p>
        </p:txBody>
      </p:sp>
      <p:sp>
        <p:nvSpPr>
          <p:cNvPr id="15363" name="Rectangle 1027"/>
          <p:cNvSpPr>
            <a:spLocks noGrp="1" noChangeArrowheads="1"/>
          </p:cNvSpPr>
          <p:nvPr>
            <p:ph idx="1"/>
          </p:nvPr>
        </p:nvSpPr>
        <p:spPr>
          <a:xfrm>
            <a:off x="1182688" y="2017713"/>
            <a:ext cx="7772400" cy="4687887"/>
          </a:xfrm>
        </p:spPr>
        <p:txBody>
          <a:bodyPr/>
          <a:lstStyle/>
          <a:p>
            <a:pPr eaLnBrk="1" hangingPunct="1">
              <a:lnSpc>
                <a:spcPct val="80000"/>
              </a:lnSpc>
            </a:pPr>
            <a:r>
              <a:rPr lang="en-US" altLang="en-US" sz="2800" dirty="0" smtClean="0"/>
              <a:t>If              , so tax rates are neither strategic complements nor strategic substitutes…  </a:t>
            </a:r>
          </a:p>
          <a:p>
            <a:pPr eaLnBrk="1" hangingPunct="1">
              <a:lnSpc>
                <a:spcPct val="80000"/>
              </a:lnSpc>
            </a:pPr>
            <a:endParaRPr lang="en-US" altLang="en-US" sz="2800" dirty="0" smtClean="0"/>
          </a:p>
          <a:p>
            <a:pPr eaLnBrk="1" hangingPunct="1">
              <a:lnSpc>
                <a:spcPct val="80000"/>
              </a:lnSpc>
            </a:pPr>
            <a:r>
              <a:rPr lang="en-US" altLang="en-US" sz="2800" dirty="0" smtClean="0"/>
              <a:t>..then an efficient minimum tax choice entails</a:t>
            </a:r>
          </a:p>
          <a:p>
            <a:pPr eaLnBrk="1" hangingPunct="1">
              <a:lnSpc>
                <a:spcPct val="80000"/>
              </a:lnSpc>
            </a:pPr>
            <a:endParaRPr lang="en-US" altLang="en-US" sz="2800" dirty="0" smtClean="0"/>
          </a:p>
          <a:p>
            <a:pPr eaLnBrk="1" hangingPunct="1">
              <a:lnSpc>
                <a:spcPct val="80000"/>
              </a:lnSpc>
            </a:pPr>
            <a:endParaRPr lang="en-US" altLang="en-US" sz="2800" dirty="0" smtClean="0"/>
          </a:p>
          <a:p>
            <a:pPr eaLnBrk="1" hangingPunct="1">
              <a:lnSpc>
                <a:spcPct val="80000"/>
              </a:lnSpc>
            </a:pPr>
            <a:endParaRPr lang="en-US" altLang="en-US" sz="2800" dirty="0"/>
          </a:p>
          <a:p>
            <a:pPr eaLnBrk="1" hangingPunct="1">
              <a:lnSpc>
                <a:spcPct val="80000"/>
              </a:lnSpc>
            </a:pPr>
            <a:r>
              <a:rPr lang="en-US" altLang="en-US" sz="2800" dirty="0" smtClean="0"/>
              <a:t>The objective-maximizing minimum tax rate equals the average observed tax rate of the constrained group B countries plus the average effect of tax competition in reducing tax rates for everyone.</a:t>
            </a:r>
          </a:p>
        </p:txBody>
      </p:sp>
      <p:graphicFrame>
        <p:nvGraphicFramePr>
          <p:cNvPr id="2" name="Object 1"/>
          <p:cNvGraphicFramePr>
            <a:graphicFrameLocks noChangeAspect="1"/>
          </p:cNvGraphicFramePr>
          <p:nvPr>
            <p:extLst>
              <p:ext uri="{D42A27DB-BD31-4B8C-83A1-F6EECF244321}">
                <p14:modId xmlns:p14="http://schemas.microsoft.com/office/powerpoint/2010/main" val="3367147927"/>
              </p:ext>
            </p:extLst>
          </p:nvPr>
        </p:nvGraphicFramePr>
        <p:xfrm>
          <a:off x="1981200" y="2017713"/>
          <a:ext cx="1460500" cy="381000"/>
        </p:xfrm>
        <a:graphic>
          <a:graphicData uri="http://schemas.openxmlformats.org/presentationml/2006/ole">
            <mc:AlternateContent xmlns:mc="http://schemas.openxmlformats.org/markup-compatibility/2006">
              <mc:Choice xmlns:v="urn:schemas-microsoft-com:vml" Requires="v">
                <p:oleObj spid="_x0000_s15531" name="Equation" r:id="rId3" imgW="1460160" imgH="380880" progId="Equation.DSMT4">
                  <p:embed/>
                </p:oleObj>
              </mc:Choice>
              <mc:Fallback>
                <p:oleObj name="Equation" r:id="rId3" imgW="1460160" imgH="380880" progId="Equation.DSMT4">
                  <p:embed/>
                  <p:pic>
                    <p:nvPicPr>
                      <p:cNvPr id="0" name=""/>
                      <p:cNvPicPr/>
                      <p:nvPr/>
                    </p:nvPicPr>
                    <p:blipFill>
                      <a:blip r:embed="rId4"/>
                      <a:stretch>
                        <a:fillRect/>
                      </a:stretch>
                    </p:blipFill>
                    <p:spPr>
                      <a:xfrm>
                        <a:off x="1981200" y="2017713"/>
                        <a:ext cx="1460500" cy="3810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84981925"/>
              </p:ext>
            </p:extLst>
          </p:nvPr>
        </p:nvGraphicFramePr>
        <p:xfrm>
          <a:off x="3810000" y="3733800"/>
          <a:ext cx="2133600" cy="927100"/>
        </p:xfrm>
        <a:graphic>
          <a:graphicData uri="http://schemas.openxmlformats.org/presentationml/2006/ole">
            <mc:AlternateContent xmlns:mc="http://schemas.openxmlformats.org/markup-compatibility/2006">
              <mc:Choice xmlns:v="urn:schemas-microsoft-com:vml" Requires="v">
                <p:oleObj spid="_x0000_s15532" name="Equation" r:id="rId5" imgW="2133360" imgH="927000" progId="Equation.DSMT4">
                  <p:embed/>
                </p:oleObj>
              </mc:Choice>
              <mc:Fallback>
                <p:oleObj name="Equation" r:id="rId5" imgW="2133360" imgH="927000" progId="Equation.DSMT4">
                  <p:embed/>
                  <p:pic>
                    <p:nvPicPr>
                      <p:cNvPr id="0" name=""/>
                      <p:cNvPicPr/>
                      <p:nvPr/>
                    </p:nvPicPr>
                    <p:blipFill>
                      <a:blip r:embed="rId6"/>
                      <a:stretch>
                        <a:fillRect/>
                      </a:stretch>
                    </p:blipFill>
                    <p:spPr>
                      <a:xfrm>
                        <a:off x="3810000" y="3733800"/>
                        <a:ext cx="2133600" cy="9271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Implications.</a:t>
            </a:r>
          </a:p>
        </p:txBody>
      </p:sp>
      <p:sp>
        <p:nvSpPr>
          <p:cNvPr id="12291" name="Rectangle 3"/>
          <p:cNvSpPr>
            <a:spLocks noGrp="1" noChangeArrowheads="1"/>
          </p:cNvSpPr>
          <p:nvPr>
            <p:ph idx="1"/>
          </p:nvPr>
        </p:nvSpPr>
        <p:spPr>
          <a:xfrm>
            <a:off x="1182688" y="2017713"/>
            <a:ext cx="7772400" cy="4840287"/>
          </a:xfrm>
        </p:spPr>
        <p:txBody>
          <a:bodyPr/>
          <a:lstStyle/>
          <a:p>
            <a:pPr eaLnBrk="1" hangingPunct="1"/>
            <a:r>
              <a:rPr lang="en-US" altLang="en-US" dirty="0" smtClean="0"/>
              <a:t>This is implementable, if you know the current effect of tax competition.</a:t>
            </a:r>
          </a:p>
          <a:p>
            <a:pPr eaLnBrk="1" hangingPunct="1"/>
            <a:r>
              <a:rPr lang="en-US" altLang="en-US" dirty="0" smtClean="0"/>
              <a:t>The rule implies that there are dominated regions of minimum taxes.</a:t>
            </a:r>
          </a:p>
          <a:p>
            <a:pPr lvl="1" eaLnBrk="1" hangingPunct="1"/>
            <a:r>
              <a:rPr lang="en-US" altLang="en-US" dirty="0" smtClean="0"/>
              <a:t>For a given value of    it will often be the case that more than one minimum tax rate satisfies the rule locally.</a:t>
            </a:r>
          </a:p>
          <a:p>
            <a:pPr lvl="1" eaLnBrk="1" hangingPunct="1"/>
            <a:r>
              <a:rPr lang="en-US" altLang="en-US" dirty="0" smtClean="0"/>
              <a:t>The efficient rate is the one that better advances objectives, which usually entails skipping over wide ranges of rates.</a:t>
            </a:r>
          </a:p>
        </p:txBody>
      </p:sp>
      <p:graphicFrame>
        <p:nvGraphicFramePr>
          <p:cNvPr id="2" name="Object 1"/>
          <p:cNvGraphicFramePr>
            <a:graphicFrameLocks noChangeAspect="1"/>
          </p:cNvGraphicFramePr>
          <p:nvPr>
            <p:extLst>
              <p:ext uri="{D42A27DB-BD31-4B8C-83A1-F6EECF244321}">
                <p14:modId xmlns:p14="http://schemas.microsoft.com/office/powerpoint/2010/main" val="4193843783"/>
              </p:ext>
            </p:extLst>
          </p:nvPr>
        </p:nvGraphicFramePr>
        <p:xfrm>
          <a:off x="5257800" y="4297460"/>
          <a:ext cx="228600" cy="266700"/>
        </p:xfrm>
        <a:graphic>
          <a:graphicData uri="http://schemas.openxmlformats.org/presentationml/2006/ole">
            <mc:AlternateContent xmlns:mc="http://schemas.openxmlformats.org/markup-compatibility/2006">
              <mc:Choice xmlns:v="urn:schemas-microsoft-com:vml" Requires="v">
                <p:oleObj spid="_x0000_s54356" name="Equation" r:id="rId3" imgW="228600" imgH="266400" progId="Equation.DSMT4">
                  <p:embed/>
                </p:oleObj>
              </mc:Choice>
              <mc:Fallback>
                <p:oleObj name="Equation" r:id="rId3" imgW="228600" imgH="266400" progId="Equation.DSMT4">
                  <p:embed/>
                  <p:pic>
                    <p:nvPicPr>
                      <p:cNvPr id="0" name=""/>
                      <p:cNvPicPr/>
                      <p:nvPr/>
                    </p:nvPicPr>
                    <p:blipFill>
                      <a:blip r:embed="rId4"/>
                      <a:stretch>
                        <a:fillRect/>
                      </a:stretch>
                    </p:blipFill>
                    <p:spPr>
                      <a:xfrm>
                        <a:off x="5257800" y="4297460"/>
                        <a:ext cx="228600" cy="266700"/>
                      </a:xfrm>
                      <a:prstGeom prst="rect">
                        <a:avLst/>
                      </a:prstGeom>
                    </p:spPr>
                  </p:pic>
                </p:oleObj>
              </mc:Fallback>
            </mc:AlternateContent>
          </a:graphicData>
        </a:graphic>
      </p:graphicFrame>
    </p:spTree>
    <p:extLst>
      <p:ext uri="{BB962C8B-B14F-4D97-AF65-F5344CB8AC3E}">
        <p14:creationId xmlns:p14="http://schemas.microsoft.com/office/powerpoint/2010/main" val="3332387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More profit shifting</a:t>
            </a:r>
            <a:r>
              <a:rPr lang="en-US" altLang="en-US" dirty="0" smtClean="0"/>
              <a:t>.</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Hines/Rice 1994 paper used aggregate data.</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In that paper, </a:t>
            </a:r>
            <a:r>
              <a:rPr lang="el-GR" altLang="en-US" sz="2800" dirty="0" smtClean="0">
                <a:latin typeface="Times New Roman" panose="02020603050405020304" pitchFamily="18" charset="0"/>
                <a:cs typeface="Times New Roman" panose="02020603050405020304" pitchFamily="18" charset="0"/>
              </a:rPr>
              <a:t>ρ</a:t>
            </a:r>
            <a:r>
              <a:rPr lang="en-US" altLang="en-US" sz="2800" baseline="-25000" dirty="0" err="1" smtClean="0">
                <a:latin typeface="Times New Roman" panose="02020603050405020304" pitchFamily="18" charset="0"/>
                <a:cs typeface="Times New Roman" panose="02020603050405020304" pitchFamily="18" charset="0"/>
              </a:rPr>
              <a:t>i</a:t>
            </a:r>
            <a:r>
              <a:rPr lang="en-US" altLang="en-US" sz="2800" dirty="0" smtClean="0">
                <a:latin typeface="Times New Roman" panose="02020603050405020304" pitchFamily="18" charset="0"/>
                <a:cs typeface="Times New Roman" panose="02020603050405020304" pitchFamily="18" charset="0"/>
              </a:rPr>
              <a:t> is </a:t>
            </a:r>
            <a:r>
              <a:rPr lang="en-US" altLang="en-US" sz="2800" dirty="0" err="1" smtClean="0">
                <a:latin typeface="Times New Roman" panose="02020603050405020304" pitchFamily="18" charset="0"/>
                <a:cs typeface="Times New Roman" panose="02020603050405020304" pitchFamily="18" charset="0"/>
              </a:rPr>
              <a:t>proxied</a:t>
            </a:r>
            <a:r>
              <a:rPr lang="en-US" altLang="en-US" sz="2800" dirty="0" smtClean="0">
                <a:latin typeface="Times New Roman" panose="02020603050405020304" pitchFamily="18" charset="0"/>
                <a:cs typeface="Times New Roman" panose="02020603050405020304" pitchFamily="18" charset="0"/>
              </a:rPr>
              <a:t> by labor and capital inputs, plus per capita GDP.</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variation that papers in this tradition use is the </a:t>
            </a:r>
            <a:r>
              <a:rPr lang="el-GR" altLang="en-US" sz="2800" dirty="0" smtClean="0">
                <a:latin typeface="Times New Roman" panose="02020603050405020304" pitchFamily="18" charset="0"/>
                <a:cs typeface="Times New Roman" panose="02020603050405020304" pitchFamily="18" charset="0"/>
              </a:rPr>
              <a:t>τ</a:t>
            </a:r>
            <a:r>
              <a:rPr lang="en-US" altLang="en-US" sz="2800" baseline="-25000" dirty="0" err="1" smtClean="0">
                <a:latin typeface="Times New Roman" panose="02020603050405020304" pitchFamily="18" charset="0"/>
                <a:cs typeface="Times New Roman" panose="02020603050405020304" pitchFamily="18" charset="0"/>
              </a:rPr>
              <a:t>i</a:t>
            </a:r>
            <a:r>
              <a:rPr lang="en-US" altLang="en-US" sz="2800" dirty="0" smtClean="0">
                <a:latin typeface="Times New Roman" panose="02020603050405020304" pitchFamily="18" charset="0"/>
                <a:cs typeface="Times New Roman" panose="02020603050405020304" pitchFamily="18" charset="0"/>
              </a:rPr>
              <a:t> difference across countries.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problem is that omitted factors that influence </a:t>
            </a:r>
            <a:r>
              <a:rPr lang="el-GR" altLang="en-US" sz="2800" dirty="0">
                <a:latin typeface="Times New Roman" panose="02020603050405020304" pitchFamily="18" charset="0"/>
                <a:cs typeface="Times New Roman" panose="02020603050405020304" pitchFamily="18" charset="0"/>
              </a:rPr>
              <a:t>ρ</a:t>
            </a:r>
            <a:r>
              <a:rPr lang="en-US" altLang="en-US" sz="2800" baseline="-25000" dirty="0" err="1">
                <a:latin typeface="Times New Roman" panose="02020603050405020304" pitchFamily="18" charset="0"/>
                <a:cs typeface="Times New Roman" panose="02020603050405020304" pitchFamily="18" charset="0"/>
              </a:rPr>
              <a:t>i</a:t>
            </a:r>
            <a:r>
              <a:rPr lang="en-US" altLang="en-US" sz="2800" dirty="0" smtClean="0">
                <a:latin typeface="Times New Roman" panose="02020603050405020304" pitchFamily="18" charset="0"/>
                <a:cs typeface="Times New Roman" panose="02020603050405020304" pitchFamily="18" charset="0"/>
              </a:rPr>
              <a:t> may be correlated with </a:t>
            </a:r>
            <a:r>
              <a:rPr lang="el-GR" altLang="en-US" sz="2800" dirty="0">
                <a:latin typeface="Times New Roman" panose="02020603050405020304" pitchFamily="18" charset="0"/>
                <a:cs typeface="Times New Roman" panose="02020603050405020304" pitchFamily="18" charset="0"/>
              </a:rPr>
              <a:t>τ</a:t>
            </a:r>
            <a:r>
              <a:rPr lang="en-US" altLang="en-US" sz="2800" baseline="-25000" dirty="0" err="1">
                <a:latin typeface="Times New Roman" panose="02020603050405020304" pitchFamily="18" charset="0"/>
                <a:cs typeface="Times New Roman" panose="02020603050405020304" pitchFamily="18" charset="0"/>
              </a:rPr>
              <a:t>i</a:t>
            </a:r>
            <a:r>
              <a:rPr lang="en-US" altLang="en-US" sz="2800" dirty="0" smtClean="0">
                <a:latin typeface="Times New Roman" panose="02020603050405020304" pitchFamily="18" charset="0"/>
                <a:cs typeface="Times New Roman" panose="02020603050405020304" pitchFamily="18" charset="0"/>
              </a:rPr>
              <a:t>.</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Note that this presumes there is “true” income.</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Note too that reported income will never be negative.  But reported income often is.</a:t>
            </a: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Costs and benefits of estimating at the firm level.</a:t>
            </a:r>
            <a:endParaRPr lang="en-US" altLang="en-US" sz="2800" baseline="-25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837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hart, line char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609600"/>
            <a:ext cx="7696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2209800" y="4641850"/>
            <a:ext cx="38100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At a tax rate of 20%, the average tax rate of countries with rates equal to or less than 20% is 17.7%, so the difference is 2.3%.</a:t>
            </a:r>
          </a:p>
        </p:txBody>
      </p:sp>
      <p:cxnSp>
        <p:nvCxnSpPr>
          <p:cNvPr id="5" name="Straight Arrow Connector 4"/>
          <p:cNvCxnSpPr/>
          <p:nvPr/>
        </p:nvCxnSpPr>
        <p:spPr>
          <a:xfrm flipV="1">
            <a:off x="3657600" y="4267200"/>
            <a:ext cx="12954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2850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hart, line char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696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447800" y="4419600"/>
            <a:ext cx="5791200" cy="0"/>
          </a:xfrm>
          <a:prstGeom prst="line">
            <a:avLst/>
          </a:prstGeom>
        </p:spPr>
        <p:style>
          <a:lnRef idx="3">
            <a:schemeClr val="accent2"/>
          </a:lnRef>
          <a:fillRef idx="0">
            <a:schemeClr val="accent2"/>
          </a:fillRef>
          <a:effectRef idx="2">
            <a:schemeClr val="accent2"/>
          </a:effectRef>
          <a:fontRef idx="minor">
            <a:schemeClr val="tx1"/>
          </a:fontRef>
        </p:style>
      </p:cxnSp>
      <p:sp>
        <p:nvSpPr>
          <p:cNvPr id="22532" name="TextBox 1"/>
          <p:cNvSpPr txBox="1">
            <a:spLocks noChangeArrowheads="1"/>
          </p:cNvSpPr>
          <p:nvPr/>
        </p:nvSpPr>
        <p:spPr bwMode="auto">
          <a:xfrm>
            <a:off x="2209800" y="4876800"/>
            <a:ext cx="4319588"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If tax competition reduces average tax rates by 2%, then the </a:t>
            </a:r>
          </a:p>
          <a:p>
            <a:pPr>
              <a:spcBef>
                <a:spcPct val="0"/>
              </a:spcBef>
              <a:buFontTx/>
              <a:buNone/>
            </a:pPr>
            <a:r>
              <a:rPr lang="en-US" altLang="en-US" sz="1200">
                <a:latin typeface="Arial" panose="020B0604020202020204" pitchFamily="34" charset="0"/>
              </a:rPr>
              <a:t>efficient minimum tax rate is also 2%.</a:t>
            </a:r>
          </a:p>
        </p:txBody>
      </p:sp>
      <p:cxnSp>
        <p:nvCxnSpPr>
          <p:cNvPr id="4" name="Straight Arrow Connector 3"/>
          <p:cNvCxnSpPr/>
          <p:nvPr/>
        </p:nvCxnSpPr>
        <p:spPr>
          <a:xfrm flipH="1" flipV="1">
            <a:off x="1981200" y="4495800"/>
            <a:ext cx="10668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3102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hart, line char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696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447800" y="1828800"/>
            <a:ext cx="6477000" cy="0"/>
          </a:xfrm>
          <a:prstGeom prst="line">
            <a:avLst/>
          </a:prstGeom>
        </p:spPr>
        <p:style>
          <a:lnRef idx="3">
            <a:schemeClr val="accent2"/>
          </a:lnRef>
          <a:fillRef idx="0">
            <a:schemeClr val="accent2"/>
          </a:fillRef>
          <a:effectRef idx="2">
            <a:schemeClr val="accent2"/>
          </a:effectRef>
          <a:fontRef idx="minor">
            <a:schemeClr val="tx1"/>
          </a:fontRef>
        </p:style>
      </p:cxnSp>
      <p:sp>
        <p:nvSpPr>
          <p:cNvPr id="23556" name="TextBox 1"/>
          <p:cNvSpPr txBox="1">
            <a:spLocks noChangeArrowheads="1"/>
          </p:cNvSpPr>
          <p:nvPr/>
        </p:nvSpPr>
        <p:spPr bwMode="auto">
          <a:xfrm>
            <a:off x="2052638" y="1074738"/>
            <a:ext cx="4275137"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If tax competition reduces average tax rates by 8%, then the</a:t>
            </a:r>
          </a:p>
          <a:p>
            <a:pPr>
              <a:spcBef>
                <a:spcPct val="0"/>
              </a:spcBef>
              <a:buFontTx/>
              <a:buNone/>
            </a:pPr>
            <a:r>
              <a:rPr lang="en-US" altLang="en-US" sz="1200">
                <a:latin typeface="Arial" panose="020B0604020202020204" pitchFamily="34" charset="0"/>
              </a:rPr>
              <a:t>efficient minimum tax rate is 34%.</a:t>
            </a:r>
          </a:p>
        </p:txBody>
      </p:sp>
      <p:cxnSp>
        <p:nvCxnSpPr>
          <p:cNvPr id="4" name="Straight Arrow Connector 3"/>
          <p:cNvCxnSpPr/>
          <p:nvPr/>
        </p:nvCxnSpPr>
        <p:spPr>
          <a:xfrm>
            <a:off x="6321425" y="1343025"/>
            <a:ext cx="688975" cy="40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606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hart, line char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696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447800" y="3352800"/>
            <a:ext cx="6477000" cy="0"/>
          </a:xfrm>
          <a:prstGeom prst="line">
            <a:avLst/>
          </a:prstGeom>
        </p:spPr>
        <p:style>
          <a:lnRef idx="3">
            <a:schemeClr val="accent2"/>
          </a:lnRef>
          <a:fillRef idx="0">
            <a:schemeClr val="accent2"/>
          </a:fillRef>
          <a:effectRef idx="2">
            <a:schemeClr val="accent2"/>
          </a:effectRef>
          <a:fontRef idx="minor">
            <a:schemeClr val="tx1"/>
          </a:fontRef>
        </p:style>
      </p:cxnSp>
      <p:sp>
        <p:nvSpPr>
          <p:cNvPr id="28676" name="TextBox 1"/>
          <p:cNvSpPr txBox="1">
            <a:spLocks noChangeArrowheads="1"/>
          </p:cNvSpPr>
          <p:nvPr/>
        </p:nvSpPr>
        <p:spPr bwMode="auto">
          <a:xfrm>
            <a:off x="2209800" y="4572000"/>
            <a:ext cx="5300663" cy="4619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If tax competition reduces average tax rates by 4.5%, then three tax rates –</a:t>
            </a:r>
          </a:p>
          <a:p>
            <a:pPr>
              <a:spcBef>
                <a:spcPct val="0"/>
              </a:spcBef>
              <a:buFontTx/>
              <a:buNone/>
            </a:pPr>
            <a:r>
              <a:rPr lang="en-US" altLang="en-US" sz="1200">
                <a:latin typeface="Arial" panose="020B0604020202020204" pitchFamily="34" charset="0"/>
              </a:rPr>
              <a:t>4.5%, 23.2%, and 28.1% – satisfy the rule for efficient minimum tax rates.</a:t>
            </a:r>
          </a:p>
        </p:txBody>
      </p:sp>
      <p:cxnSp>
        <p:nvCxnSpPr>
          <p:cNvPr id="4" name="Straight Arrow Connector 3"/>
          <p:cNvCxnSpPr/>
          <p:nvPr/>
        </p:nvCxnSpPr>
        <p:spPr>
          <a:xfrm flipH="1" flipV="1">
            <a:off x="2362200" y="3505200"/>
            <a:ext cx="6858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200400" y="3429000"/>
            <a:ext cx="20574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81400" y="3429000"/>
            <a:ext cx="24384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8156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9" descr="Chart, line chart, scatter chart&#10;&#10;Description automatically generated"/>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838200"/>
            <a:ext cx="7162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720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Implications.</a:t>
            </a:r>
          </a:p>
        </p:txBody>
      </p:sp>
      <p:sp>
        <p:nvSpPr>
          <p:cNvPr id="12291" name="Rectangle 3"/>
          <p:cNvSpPr>
            <a:spLocks noGrp="1" noChangeArrowheads="1"/>
          </p:cNvSpPr>
          <p:nvPr>
            <p:ph idx="1"/>
          </p:nvPr>
        </p:nvSpPr>
        <p:spPr>
          <a:xfrm>
            <a:off x="1182688" y="2017713"/>
            <a:ext cx="7772400" cy="4535487"/>
          </a:xfrm>
        </p:spPr>
        <p:txBody>
          <a:bodyPr/>
          <a:lstStyle/>
          <a:p>
            <a:pPr>
              <a:spcBef>
                <a:spcPts val="600"/>
              </a:spcBef>
              <a:spcAft>
                <a:spcPts val="600"/>
              </a:spcAft>
            </a:pPr>
            <a:r>
              <a:rPr lang="en-US" altLang="en-US" sz="2000" dirty="0" smtClean="0"/>
              <a:t>If </a:t>
            </a:r>
            <a:r>
              <a:rPr lang="en-US" altLang="en-US" sz="2000" dirty="0"/>
              <a:t>tax competition depresses average tax rates by 3.8% or less, then the efficient minimum tax rate is below 4%.</a:t>
            </a:r>
          </a:p>
          <a:p>
            <a:pPr>
              <a:spcBef>
                <a:spcPts val="600"/>
              </a:spcBef>
              <a:spcAft>
                <a:spcPts val="600"/>
              </a:spcAft>
            </a:pPr>
            <a:r>
              <a:rPr lang="en-US" altLang="en-US" sz="2000" dirty="0"/>
              <a:t>If tax competition depresses average tax rates by more than 3.8%, then the efficient minimum tax rate is above 27%.</a:t>
            </a:r>
          </a:p>
          <a:p>
            <a:pPr>
              <a:spcBef>
                <a:spcPts val="600"/>
              </a:spcBef>
              <a:spcAft>
                <a:spcPts val="600"/>
              </a:spcAft>
            </a:pPr>
            <a:r>
              <a:rPr lang="en-US" altLang="en-US" sz="2000" dirty="0" smtClean="0"/>
              <a:t>The </a:t>
            </a:r>
            <a:r>
              <a:rPr lang="en-US" altLang="en-US" sz="2000" dirty="0"/>
              <a:t>range 4-27% is a dominated region for the minimum tax.</a:t>
            </a:r>
          </a:p>
          <a:p>
            <a:pPr>
              <a:spcBef>
                <a:spcPts val="600"/>
              </a:spcBef>
              <a:spcAft>
                <a:spcPts val="600"/>
              </a:spcAft>
            </a:pPr>
            <a:r>
              <a:rPr lang="en-US" altLang="en-US" sz="2000" dirty="0" smtClean="0"/>
              <a:t>These </a:t>
            </a:r>
            <a:r>
              <a:rPr lang="en-US" altLang="en-US" sz="2000" dirty="0"/>
              <a:t>calculations weight countries by GDP; weighting by population looks very similar; and even equal-weighting all countries, big and small, yields results with many of these features</a:t>
            </a:r>
            <a:r>
              <a:rPr lang="en-US" altLang="en-US" sz="2000" dirty="0" smtClean="0"/>
              <a:t>.</a:t>
            </a:r>
          </a:p>
          <a:p>
            <a:pPr>
              <a:spcBef>
                <a:spcPts val="600"/>
              </a:spcBef>
              <a:spcAft>
                <a:spcPts val="600"/>
              </a:spcAft>
            </a:pPr>
            <a:r>
              <a:rPr lang="en-US" altLang="en-US" sz="2000" dirty="0" smtClean="0"/>
              <a:t>Explicitly incorporating strategic interactions changes the pattern of implications rather little.</a:t>
            </a:r>
          </a:p>
        </p:txBody>
      </p:sp>
    </p:spTree>
    <p:extLst>
      <p:ext uri="{BB962C8B-B14F-4D97-AF65-F5344CB8AC3E}">
        <p14:creationId xmlns:p14="http://schemas.microsoft.com/office/powerpoint/2010/main" val="1770609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Why dominated regions?</a:t>
            </a:r>
          </a:p>
        </p:txBody>
      </p:sp>
      <p:sp>
        <p:nvSpPr>
          <p:cNvPr id="12291" name="Rectangle 3"/>
          <p:cNvSpPr>
            <a:spLocks noGrp="1" noChangeArrowheads="1"/>
          </p:cNvSpPr>
          <p:nvPr>
            <p:ph idx="1"/>
          </p:nvPr>
        </p:nvSpPr>
        <p:spPr>
          <a:xfrm>
            <a:off x="1182688" y="2017713"/>
            <a:ext cx="7772400" cy="4687887"/>
          </a:xfrm>
        </p:spPr>
        <p:txBody>
          <a:bodyPr/>
          <a:lstStyle/>
          <a:p>
            <a:pPr>
              <a:spcBef>
                <a:spcPts val="600"/>
              </a:spcBef>
              <a:spcAft>
                <a:spcPts val="600"/>
              </a:spcAft>
            </a:pPr>
            <a:r>
              <a:rPr lang="en-US" altLang="en-US" sz="2000" dirty="0" smtClean="0"/>
              <a:t>Minimum taxes have dominated regions because they directly affect only countries with rates below the minimum.</a:t>
            </a:r>
          </a:p>
          <a:p>
            <a:pPr>
              <a:spcBef>
                <a:spcPts val="600"/>
              </a:spcBef>
              <a:spcAft>
                <a:spcPts val="600"/>
              </a:spcAft>
            </a:pPr>
            <a:r>
              <a:rPr lang="en-US" altLang="en-US" sz="2000" dirty="0" smtClean="0"/>
              <a:t>If tax competition depresses tax rates, then it would be most efficient to raise the tax rates of all countries.</a:t>
            </a:r>
          </a:p>
          <a:p>
            <a:pPr>
              <a:spcBef>
                <a:spcPts val="600"/>
              </a:spcBef>
              <a:spcAft>
                <a:spcPts val="600"/>
              </a:spcAft>
            </a:pPr>
            <a:r>
              <a:rPr lang="en-US" altLang="en-US" sz="2000" dirty="0" smtClean="0"/>
              <a:t>Increasing the minimum tax rate allows the minimum tax to reach more countries at the cost of further distorting outcomes for countries that want really low rates.</a:t>
            </a:r>
          </a:p>
          <a:p>
            <a:pPr lvl="1">
              <a:spcBef>
                <a:spcPts val="600"/>
              </a:spcBef>
              <a:spcAft>
                <a:spcPts val="600"/>
              </a:spcAft>
            </a:pPr>
            <a:r>
              <a:rPr lang="en-US" altLang="en-US" sz="1600" dirty="0" smtClean="0"/>
              <a:t>This makes sense to do only if there is a heavy concentration of countries at somewhat higher tax rates.</a:t>
            </a:r>
          </a:p>
          <a:p>
            <a:pPr>
              <a:spcBef>
                <a:spcPts val="600"/>
              </a:spcBef>
              <a:spcAft>
                <a:spcPts val="600"/>
              </a:spcAft>
            </a:pPr>
            <a:r>
              <a:rPr lang="en-US" altLang="en-US" sz="2000" dirty="0" smtClean="0"/>
              <a:t>Jumps in the efficient minimum tax function reflect that the collective objective function has convex and concave regions.</a:t>
            </a:r>
          </a:p>
          <a:p>
            <a:pPr lvl="1">
              <a:spcBef>
                <a:spcPts val="600"/>
              </a:spcBef>
              <a:spcAft>
                <a:spcPts val="600"/>
              </a:spcAft>
            </a:pPr>
            <a:r>
              <a:rPr lang="en-US" altLang="en-US" sz="1600" dirty="0" smtClean="0"/>
              <a:t>The 2</a:t>
            </a:r>
            <a:r>
              <a:rPr lang="en-US" altLang="en-US" sz="1600" baseline="30000" dirty="0" smtClean="0"/>
              <a:t>nd</a:t>
            </a:r>
            <a:r>
              <a:rPr lang="en-US" altLang="en-US" sz="1600" dirty="0" smtClean="0"/>
              <a:t> order Taylor approximation does not produce this – but the distribution of preferred tax rates can, and apparently does.</a:t>
            </a:r>
            <a:endParaRPr lang="en-US" altLang="en-US" sz="1600" dirty="0"/>
          </a:p>
        </p:txBody>
      </p:sp>
    </p:spTree>
    <p:extLst>
      <p:ext uri="{BB962C8B-B14F-4D97-AF65-F5344CB8AC3E}">
        <p14:creationId xmlns:p14="http://schemas.microsoft.com/office/powerpoint/2010/main" val="4150925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Empirical estimates.</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There are many profit shifting estimates.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There is considerable controversy too.  There is even controversy over what the literature says.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Almost all of the estimates rely on estimates of what taxable income would be in the absence of tax differences.</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Is there a lot of profit shifting?</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It is clear that a lot of income is reported in tax haven affiliates, though ever since the </a:t>
            </a:r>
            <a:r>
              <a:rPr lang="en-US" altLang="en-US" sz="2800" dirty="0" err="1" smtClean="0">
                <a:latin typeface="Times New Roman" panose="02020603050405020304" pitchFamily="18" charset="0"/>
                <a:cs typeface="Times New Roman" panose="02020603050405020304" pitchFamily="18" charset="0"/>
              </a:rPr>
              <a:t>Blouin</a:t>
            </a:r>
            <a:r>
              <a:rPr lang="en-US" altLang="en-US" sz="2800" dirty="0" smtClean="0">
                <a:latin typeface="Times New Roman" panose="02020603050405020304" pitchFamily="18" charset="0"/>
                <a:cs typeface="Times New Roman" panose="02020603050405020304" pitchFamily="18" charset="0"/>
              </a:rPr>
              <a:t>/Robinson paper (…and even before…) it is evident that those numbers are hard to interpret.</a:t>
            </a:r>
            <a:endParaRPr lang="en-US" altLang="en-US" sz="2800" baseline="-25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493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An alternative approach.</a:t>
            </a:r>
            <a:endParaRPr lang="en-US" altLang="en-US" dirty="0" smtClean="0"/>
          </a:p>
        </p:txBody>
      </p:sp>
      <p:sp>
        <p:nvSpPr>
          <p:cNvPr id="5123" name="Rectangle 3"/>
          <p:cNvSpPr>
            <a:spLocks noGrp="1" noChangeArrowheads="1"/>
          </p:cNvSpPr>
          <p:nvPr>
            <p:ph idx="1"/>
          </p:nvPr>
        </p:nvSpPr>
        <p:spPr>
          <a:xfrm>
            <a:off x="1182688" y="2017713"/>
            <a:ext cx="7772400" cy="4764087"/>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Back to</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Suppose that the firm earns more money in a high tax country (lucky invention, or strikes oil).</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In the model, this reduces </a:t>
            </a:r>
            <a:r>
              <a:rPr lang="el-GR" altLang="en-US" sz="2800" dirty="0" smtClean="0">
                <a:latin typeface="Times New Roman" panose="02020603050405020304" pitchFamily="18" charset="0"/>
                <a:cs typeface="Times New Roman" panose="02020603050405020304" pitchFamily="18" charset="0"/>
              </a:rPr>
              <a:t>λ</a:t>
            </a:r>
            <a:r>
              <a:rPr lang="en-US" altLang="en-US" sz="2800" dirty="0" smtClean="0">
                <a:latin typeface="Times New Roman" panose="02020603050405020304" pitchFamily="18" charset="0"/>
                <a:cs typeface="Times New Roman" panose="02020603050405020304" pitchFamily="18" charset="0"/>
              </a:rPr>
              <a:t>.</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The increment to profitability in country 1 should propagate throughout the multinational firm – and the effects should depend on the local tax rate.</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This is the </a:t>
            </a:r>
            <a:r>
              <a:rPr lang="en-US" altLang="en-US" sz="2800" dirty="0" err="1" smtClean="0">
                <a:latin typeface="Times New Roman" panose="02020603050405020304" pitchFamily="18" charset="0"/>
                <a:cs typeface="Times New Roman" panose="02020603050405020304" pitchFamily="18" charset="0"/>
              </a:rPr>
              <a:t>Dharmapala</a:t>
            </a:r>
            <a:r>
              <a:rPr lang="en-US" altLang="en-US" sz="2800" dirty="0" smtClean="0">
                <a:latin typeface="Times New Roman" panose="02020603050405020304" pitchFamily="18" charset="0"/>
                <a:cs typeface="Times New Roman" panose="02020603050405020304" pitchFamily="18" charset="0"/>
              </a:rPr>
              <a:t>/Riedel Journal of Public Economics 2013.  And implied effects are smaller.</a:t>
            </a:r>
          </a:p>
        </p:txBody>
      </p:sp>
      <p:graphicFrame>
        <p:nvGraphicFramePr>
          <p:cNvPr id="2" name="Object 1"/>
          <p:cNvGraphicFramePr>
            <a:graphicFrameLocks noChangeAspect="1"/>
          </p:cNvGraphicFramePr>
          <p:nvPr>
            <p:extLst>
              <p:ext uri="{D42A27DB-BD31-4B8C-83A1-F6EECF244321}">
                <p14:modId xmlns:p14="http://schemas.microsoft.com/office/powerpoint/2010/main" val="2206355962"/>
              </p:ext>
            </p:extLst>
          </p:nvPr>
        </p:nvGraphicFramePr>
        <p:xfrm>
          <a:off x="3200400" y="2286000"/>
          <a:ext cx="3069771" cy="914400"/>
        </p:xfrm>
        <a:graphic>
          <a:graphicData uri="http://schemas.openxmlformats.org/presentationml/2006/ole">
            <mc:AlternateContent xmlns:mc="http://schemas.openxmlformats.org/markup-compatibility/2006">
              <mc:Choice xmlns:v="urn:schemas-microsoft-com:vml" Requires="v">
                <p:oleObj spid="_x0000_s67603" name="Equation" r:id="rId3" imgW="1790640" imgH="533160" progId="Equation.DSMT4">
                  <p:embed/>
                </p:oleObj>
              </mc:Choice>
              <mc:Fallback>
                <p:oleObj name="Equation" r:id="rId3" imgW="1790640" imgH="533160" progId="Equation.DSMT4">
                  <p:embed/>
                  <p:pic>
                    <p:nvPicPr>
                      <p:cNvPr id="2" name="Object 1"/>
                      <p:cNvPicPr/>
                      <p:nvPr/>
                    </p:nvPicPr>
                    <p:blipFill>
                      <a:blip r:embed="rId4"/>
                      <a:stretch>
                        <a:fillRect/>
                      </a:stretch>
                    </p:blipFill>
                    <p:spPr>
                      <a:xfrm>
                        <a:off x="3200400" y="2286000"/>
                        <a:ext cx="3069771" cy="914400"/>
                      </a:xfrm>
                      <a:prstGeom prst="rect">
                        <a:avLst/>
                      </a:prstGeom>
                    </p:spPr>
                  </p:pic>
                </p:oleObj>
              </mc:Fallback>
            </mc:AlternateContent>
          </a:graphicData>
        </a:graphic>
      </p:graphicFrame>
    </p:spTree>
    <p:extLst>
      <p:ext uri="{BB962C8B-B14F-4D97-AF65-F5344CB8AC3E}">
        <p14:creationId xmlns:p14="http://schemas.microsoft.com/office/powerpoint/2010/main" val="1687954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793038" cy="838200"/>
          </a:xfrm>
        </p:spPr>
        <p:txBody>
          <a:bodyPr/>
          <a:lstStyle/>
          <a:p>
            <a:pPr eaLnBrk="1" hangingPunct="1"/>
            <a:r>
              <a:rPr lang="en-US" altLang="en-US" dirty="0" smtClean="0"/>
              <a:t>Income shifting</a:t>
            </a:r>
            <a:r>
              <a:rPr lang="en-US" altLang="en-US" dirty="0" smtClean="0"/>
              <a:t>.</a:t>
            </a:r>
            <a:endParaRPr lang="en-US" altLang="en-US" dirty="0" smtClean="0"/>
          </a:p>
        </p:txBody>
      </p:sp>
      <p:sp>
        <p:nvSpPr>
          <p:cNvPr id="5123" name="Rectangle 3"/>
          <p:cNvSpPr>
            <a:spLocks noGrp="1" noChangeArrowheads="1"/>
          </p:cNvSpPr>
          <p:nvPr>
            <p:ph idx="1"/>
          </p:nvPr>
        </p:nvSpPr>
        <p:spPr>
          <a:xfrm>
            <a:off x="1143000" y="1905000"/>
            <a:ext cx="7772400" cy="4876800"/>
          </a:xfrm>
        </p:spPr>
        <p:txBody>
          <a:bodyPr/>
          <a:lstStyle/>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Three simple empirical facts suggest that many income shifting estimates are too large.</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First, corporate tax collections are still high.</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If international tax avoidance were as easy as some say, corporate tax collections would be much lower.</a:t>
            </a: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Second, higher tax rates significantly reduce inbound foreign investment.</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If firms could </a:t>
            </a:r>
            <a:r>
              <a:rPr lang="en-US" altLang="en-US" sz="2400" dirty="0" err="1" smtClean="0">
                <a:latin typeface="Times New Roman" panose="02020603050405020304" pitchFamily="18" charset="0"/>
                <a:cs typeface="Times New Roman" panose="02020603050405020304" pitchFamily="18" charset="0"/>
              </a:rPr>
              <a:t>costlessly</a:t>
            </a:r>
            <a:r>
              <a:rPr lang="en-US" altLang="en-US" sz="2400" dirty="0" smtClean="0">
                <a:latin typeface="Times New Roman" panose="02020603050405020304" pitchFamily="18" charset="0"/>
                <a:cs typeface="Times New Roman" panose="02020603050405020304" pitchFamily="18" charset="0"/>
              </a:rPr>
              <a:t> shift taxable income, then local tax rates would not affect production decisions.</a:t>
            </a:r>
            <a:endParaRPr lang="en-US" altLang="en-US" sz="24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cs typeface="Times New Roman" panose="02020603050405020304" pitchFamily="18" charset="0"/>
              </a:rPr>
              <a:t>Third, most multinational firms have no tax haven affiliates at all.</a:t>
            </a:r>
          </a:p>
          <a:p>
            <a:pPr lvl="1" eaLnBrk="1" hangingPunct="1">
              <a:lnSpc>
                <a:spcPct val="90000"/>
              </a:lnSpc>
            </a:pPr>
            <a:r>
              <a:rPr lang="en-US" altLang="en-US" sz="2400" dirty="0" smtClean="0">
                <a:latin typeface="Times New Roman" panose="02020603050405020304" pitchFamily="18" charset="0"/>
                <a:cs typeface="Times New Roman" panose="02020603050405020304" pitchFamily="18" charset="0"/>
              </a:rPr>
              <a:t>20% of German firms; 50% of large U.S. firms.</a:t>
            </a:r>
            <a:endParaRPr lang="en-US"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515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10330</TotalTime>
  <Words>3537</Words>
  <Application>Microsoft Office PowerPoint</Application>
  <PresentationFormat>On-screen Show (4:3)</PresentationFormat>
  <Paragraphs>336</Paragraphs>
  <Slides>66</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2</vt:i4>
      </vt:variant>
      <vt:variant>
        <vt:lpstr>Slide Titles</vt:lpstr>
      </vt:variant>
      <vt:variant>
        <vt:i4>66</vt:i4>
      </vt:variant>
    </vt:vector>
  </HeadingPairs>
  <TitlesOfParts>
    <vt:vector size="79" baseType="lpstr">
      <vt:lpstr>Arial</vt:lpstr>
      <vt:lpstr>Arial Narrow</vt:lpstr>
      <vt:lpstr>Calibri</vt:lpstr>
      <vt:lpstr>Calibri Light</vt:lpstr>
      <vt:lpstr>Tahoma</vt:lpstr>
      <vt:lpstr>Times New Roman</vt:lpstr>
      <vt:lpstr>Wingdings</vt:lpstr>
      <vt:lpstr>Blends</vt:lpstr>
      <vt:lpstr>Office Theme</vt:lpstr>
      <vt:lpstr>1_Office Theme</vt:lpstr>
      <vt:lpstr>3_Office Theme</vt:lpstr>
      <vt:lpstr>Equation</vt:lpstr>
      <vt:lpstr>MathType 6.0 Equation</vt:lpstr>
      <vt:lpstr>International Taxation.</vt:lpstr>
      <vt:lpstr>Marginal or average?</vt:lpstr>
      <vt:lpstr>What is the cross-sectional pattern?</vt:lpstr>
      <vt:lpstr>Add income shifting.</vt:lpstr>
      <vt:lpstr>Profit shifting implications.</vt:lpstr>
      <vt:lpstr>More profit shifting.</vt:lpstr>
      <vt:lpstr>Empirical estimates.</vt:lpstr>
      <vt:lpstr>An alternative approach.</vt:lpstr>
      <vt:lpstr>Income shifting.</vt:lpstr>
      <vt:lpstr>PowerPoint Presentation</vt:lpstr>
      <vt:lpstr>Income shifting and production incentives.</vt:lpstr>
      <vt:lpstr>Home country taxes.</vt:lpstr>
      <vt:lpstr>The tax base sails away.</vt:lpstr>
      <vt:lpstr>PowerPoint Presentation</vt:lpstr>
      <vt:lpstr>Another basket case.</vt:lpstr>
      <vt:lpstr>PowerPoint Presentation</vt:lpstr>
      <vt:lpstr>PowerPoint Presentation</vt:lpstr>
      <vt:lpstr>Tax sparing.</vt:lpstr>
      <vt:lpstr>Spare me.</vt:lpstr>
      <vt:lpstr>PowerPoint Presentation</vt:lpstr>
      <vt:lpstr>Spare questions.</vt:lpstr>
      <vt:lpstr>PowerPoint Presentation</vt:lpstr>
      <vt:lpstr>Different tax systems.</vt:lpstr>
      <vt:lpstr>Neutralities.</vt:lpstr>
      <vt:lpstr>Deferral.</vt:lpstr>
      <vt:lpstr>New view goes international.</vt:lpstr>
      <vt:lpstr>Foreign affiliate dynamics.</vt:lpstr>
      <vt:lpstr>PowerPoint Presentation</vt:lpstr>
      <vt:lpstr>Debt and taxes.</vt:lpstr>
      <vt:lpstr>PowerPoint Presentation</vt:lpstr>
      <vt:lpstr>Inflation and taxes.</vt:lpstr>
      <vt:lpstr>Exchange rates.</vt:lpstr>
      <vt:lpstr>Lending.</vt:lpstr>
      <vt:lpstr>Inflation and capital.</vt:lpstr>
      <vt:lpstr>Why become a tax haven?</vt:lpstr>
      <vt:lpstr>PowerPoint Presentation</vt:lpstr>
      <vt:lpstr>Characteristics of tax havens.</vt:lpstr>
      <vt:lpstr>Governance and GDP (All Countries)</vt:lpstr>
      <vt:lpstr>Governance and GDP (Small Countries)</vt:lpstr>
      <vt:lpstr>Implications of tax competition.</vt:lpstr>
      <vt:lpstr>Show me the money.</vt:lpstr>
      <vt:lpstr>PowerPoint Presentation</vt:lpstr>
      <vt:lpstr>Harmonize this.</vt:lpstr>
      <vt:lpstr>Government objectives.</vt:lpstr>
      <vt:lpstr>The approximation…</vt:lpstr>
      <vt:lpstr>Implied tax rate choice.</vt:lpstr>
      <vt:lpstr>Harmonization.</vt:lpstr>
      <vt:lpstr>The rule:</vt:lpstr>
      <vt:lpstr>The standard deviation rule.</vt:lpstr>
      <vt:lpstr>PowerPoint Presentation</vt:lpstr>
      <vt:lpstr>PowerPoint Presentation</vt:lpstr>
      <vt:lpstr>PowerPoint Presentation</vt:lpstr>
      <vt:lpstr>Tax rate implication:</vt:lpstr>
      <vt:lpstr>What does all this depend on?</vt:lpstr>
      <vt:lpstr>PowerPoint Presentation</vt:lpstr>
      <vt:lpstr>Partial harmonization via minimum tax rules.</vt:lpstr>
      <vt:lpstr>Analyzing minimum taxes.</vt:lpstr>
      <vt:lpstr>In the absence of strategic interactions in tax rate setting…</vt:lpstr>
      <vt:lpstr>Implications.</vt:lpstr>
      <vt:lpstr>PowerPoint Presentation</vt:lpstr>
      <vt:lpstr>PowerPoint Presentation</vt:lpstr>
      <vt:lpstr>PowerPoint Presentation</vt:lpstr>
      <vt:lpstr>PowerPoint Presentation</vt:lpstr>
      <vt:lpstr>PowerPoint Presentation</vt:lpstr>
      <vt:lpstr>Implications.</vt:lpstr>
      <vt:lpstr>Why dominated regions?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Research on European Tax Competition.</dc:title>
  <dc:creator>jrhines</dc:creator>
  <cp:lastModifiedBy>James R. Hines Jr.</cp:lastModifiedBy>
  <cp:revision>194</cp:revision>
  <cp:lastPrinted>2022-01-28T14:32:41Z</cp:lastPrinted>
  <dcterms:created xsi:type="dcterms:W3CDTF">2003-06-12T15:31:53Z</dcterms:created>
  <dcterms:modified xsi:type="dcterms:W3CDTF">2022-05-26T12:18:17Z</dcterms:modified>
</cp:coreProperties>
</file>